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notesMasterIdLst>
    <p:notesMasterId r:id="rId79"/>
  </p:notesMasterIdLst>
  <p:sldIdLst>
    <p:sldId id="256" r:id="rId2"/>
    <p:sldId id="257" r:id="rId3"/>
    <p:sldId id="358" r:id="rId4"/>
    <p:sldId id="359" r:id="rId5"/>
    <p:sldId id="360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353" r:id="rId18"/>
    <p:sldId id="354" r:id="rId19"/>
    <p:sldId id="355" r:id="rId20"/>
    <p:sldId id="356" r:id="rId21"/>
    <p:sldId id="269" r:id="rId22"/>
    <p:sldId id="270" r:id="rId23"/>
    <p:sldId id="271" r:id="rId24"/>
    <p:sldId id="272" r:id="rId25"/>
    <p:sldId id="273" r:id="rId26"/>
    <p:sldId id="274" r:id="rId27"/>
    <p:sldId id="347" r:id="rId28"/>
    <p:sldId id="348" r:id="rId29"/>
    <p:sldId id="349" r:id="rId30"/>
    <p:sldId id="300" r:id="rId31"/>
    <p:sldId id="301" r:id="rId32"/>
    <p:sldId id="357" r:id="rId33"/>
    <p:sldId id="275" r:id="rId34"/>
    <p:sldId id="276" r:id="rId35"/>
    <p:sldId id="280" r:id="rId36"/>
    <p:sldId id="281" r:id="rId37"/>
    <p:sldId id="302" r:id="rId38"/>
    <p:sldId id="303" r:id="rId39"/>
    <p:sldId id="312" r:id="rId40"/>
    <p:sldId id="283" r:id="rId41"/>
    <p:sldId id="305" r:id="rId42"/>
    <p:sldId id="341" r:id="rId43"/>
    <p:sldId id="284" r:id="rId44"/>
    <p:sldId id="285" r:id="rId45"/>
    <p:sldId id="306" r:id="rId46"/>
    <p:sldId id="307" r:id="rId47"/>
    <p:sldId id="308" r:id="rId48"/>
    <p:sldId id="309" r:id="rId49"/>
    <p:sldId id="310" r:id="rId50"/>
    <p:sldId id="311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2" r:id="rId71"/>
    <p:sldId id="343" r:id="rId72"/>
    <p:sldId id="344" r:id="rId73"/>
    <p:sldId id="345" r:id="rId74"/>
    <p:sldId id="346" r:id="rId75"/>
    <p:sldId id="351" r:id="rId76"/>
    <p:sldId id="352" r:id="rId77"/>
    <p:sldId id="350" r:id="rId7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Estilo Claro 3 - Ênfas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45" autoAdjust="0"/>
  </p:normalViewPr>
  <p:slideViewPr>
    <p:cSldViewPr snapToGrid="0">
      <p:cViewPr varScale="1">
        <p:scale>
          <a:sx n="64" d="100"/>
          <a:sy n="64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C5CFF-6AFC-490A-A8CD-AE0F6D66043A}" type="datetimeFigureOut">
              <a:rPr lang="pt-BR" smtClean="0"/>
              <a:t>10/04/2017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089F9-24EB-4424-B5E9-E7CCF55CA20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159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2019969B-4325-4B89-B2B3-C270FD204C8F}" type="slidenum">
              <a:rPr lang="pt-BR" altLang="pt-BR"/>
              <a:pPr eaLnBrk="1" hangingPunct="1"/>
              <a:t>42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55303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altLang="pt-BR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50801E81-369B-45FF-BB9E-BA488AC7D299}" type="slidenum">
              <a:rPr lang="pt-BR" altLang="pt-BR"/>
              <a:pPr eaLnBrk="1" hangingPunct="1"/>
              <a:t>70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44514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altLang="pt-BR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79B3534-B274-4614-8B01-430AE4762B28}" type="slidenum">
              <a:rPr lang="pt-BR" altLang="pt-BR"/>
              <a:pPr eaLnBrk="1" hangingPunct="1"/>
              <a:t>74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96289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altLang="pt-BR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79B3534-B274-4614-8B01-430AE4762B28}" type="slidenum">
              <a:rPr lang="pt-BR" altLang="pt-BR"/>
              <a:pPr eaLnBrk="1" hangingPunct="1"/>
              <a:t>75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74812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altLang="pt-BR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79B3534-B274-4614-8B01-430AE4762B28}" type="slidenum">
              <a:rPr lang="pt-BR" altLang="pt-BR"/>
              <a:pPr eaLnBrk="1" hangingPunct="1"/>
              <a:t>76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78232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pt-BR" altLang="pt-BR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B79B3534-B274-4614-8B01-430AE4762B28}" type="slidenum">
              <a:rPr lang="pt-BR" altLang="pt-BR"/>
              <a:pPr eaLnBrk="1" hangingPunct="1"/>
              <a:t>77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38030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5F2C-4657-4970-B5E3-B3C3F61E7704}" type="datetimeFigureOut">
              <a:rPr lang="pt-BR" smtClean="0"/>
              <a:t>10/04/2017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58AA028-32FF-4C6C-9CD7-94A1FA497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3926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5F2C-4657-4970-B5E3-B3C3F61E7704}" type="datetimeFigureOut">
              <a:rPr lang="pt-BR" smtClean="0"/>
              <a:t>10/04/2017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58AA028-32FF-4C6C-9CD7-94A1FA497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570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5F2C-4657-4970-B5E3-B3C3F61E7704}" type="datetimeFigureOut">
              <a:rPr lang="pt-BR" smtClean="0"/>
              <a:t>10/04/2017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58AA028-32FF-4C6C-9CD7-94A1FA4972D8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10939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5F2C-4657-4970-B5E3-B3C3F61E7704}" type="datetimeFigureOut">
              <a:rPr lang="pt-BR" smtClean="0"/>
              <a:t>10/04/2017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58AA028-32FF-4C6C-9CD7-94A1FA497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729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5F2C-4657-4970-B5E3-B3C3F61E7704}" type="datetimeFigureOut">
              <a:rPr lang="pt-BR" smtClean="0"/>
              <a:t>10/04/2017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58AA028-32FF-4C6C-9CD7-94A1FA4972D8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0648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5F2C-4657-4970-B5E3-B3C3F61E7704}" type="datetimeFigureOut">
              <a:rPr lang="pt-BR" smtClean="0"/>
              <a:t>10/04/2017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58AA028-32FF-4C6C-9CD7-94A1FA497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3337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5F2C-4657-4970-B5E3-B3C3F61E7704}" type="datetimeFigureOut">
              <a:rPr lang="pt-BR" smtClean="0"/>
              <a:t>10/04/2017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AA028-32FF-4C6C-9CD7-94A1FA497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0904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5F2C-4657-4970-B5E3-B3C3F61E7704}" type="datetimeFigureOut">
              <a:rPr lang="pt-BR" smtClean="0"/>
              <a:t>10/04/2017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AA028-32FF-4C6C-9CD7-94A1FA497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073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860117" y="2017713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60117" y="4151313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38A724-0138-4D8C-8DB2-4AAB60FBCA4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897117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76917" y="2017713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0117" y="2017713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2F7444-72DD-47B2-91BD-C7D0038B822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82681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5F2C-4657-4970-B5E3-B3C3F61E7704}" type="datetimeFigureOut">
              <a:rPr lang="pt-BR" smtClean="0"/>
              <a:t>10/04/2017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AA028-32FF-4C6C-9CD7-94A1FA497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18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5F2C-4657-4970-B5E3-B3C3F61E7704}" type="datetimeFigureOut">
              <a:rPr lang="pt-BR" smtClean="0"/>
              <a:t>10/04/2017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58AA028-32FF-4C6C-9CD7-94A1FA497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6293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5F2C-4657-4970-B5E3-B3C3F61E7704}" type="datetimeFigureOut">
              <a:rPr lang="pt-BR" smtClean="0"/>
              <a:t>10/04/2017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58AA028-32FF-4C6C-9CD7-94A1FA497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558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5F2C-4657-4970-B5E3-B3C3F61E7704}" type="datetimeFigureOut">
              <a:rPr lang="pt-BR" smtClean="0"/>
              <a:t>10/04/2017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58AA028-32FF-4C6C-9CD7-94A1FA497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773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5F2C-4657-4970-B5E3-B3C3F61E7704}" type="datetimeFigureOut">
              <a:rPr lang="pt-BR" smtClean="0"/>
              <a:t>10/04/2017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AA028-32FF-4C6C-9CD7-94A1FA497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49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5F2C-4657-4970-B5E3-B3C3F61E7704}" type="datetimeFigureOut">
              <a:rPr lang="pt-BR" smtClean="0"/>
              <a:t>10/04/2017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AA028-32FF-4C6C-9CD7-94A1FA497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5948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5F2C-4657-4970-B5E3-B3C3F61E7704}" type="datetimeFigureOut">
              <a:rPr lang="pt-BR" smtClean="0"/>
              <a:t>10/04/2017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AA028-32FF-4C6C-9CD7-94A1FA497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8521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5F2C-4657-4970-B5E3-B3C3F61E7704}" type="datetimeFigureOut">
              <a:rPr lang="pt-BR" smtClean="0"/>
              <a:t>10/04/2017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58AA028-32FF-4C6C-9CD7-94A1FA497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544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385F2C-4657-4970-B5E3-B3C3F61E7704}" type="datetimeFigureOut">
              <a:rPr lang="pt-BR" smtClean="0"/>
              <a:t>10/04/2017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58AA028-32FF-4C6C-9CD7-94A1FA497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3308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1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dirty="0"/>
              <a:t>Lógica </a:t>
            </a:r>
            <a:r>
              <a:rPr lang="pt-BR"/>
              <a:t>Fuzzy</a:t>
            </a:r>
            <a:br>
              <a:rPr lang="pt-BR" dirty="0"/>
            </a:br>
            <a:r>
              <a:rPr lang="pt-BR" dirty="0"/>
              <a:t>Slide 3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89213" y="4872915"/>
            <a:ext cx="8915399" cy="1126283"/>
          </a:xfrm>
        </p:spPr>
        <p:txBody>
          <a:bodyPr/>
          <a:lstStyle/>
          <a:p>
            <a:r>
              <a:rPr lang="pt-BR" b="1" dirty="0"/>
              <a:t>Dr. Nielsen Castelo Damasceno</a:t>
            </a:r>
          </a:p>
        </p:txBody>
      </p:sp>
    </p:spTree>
    <p:extLst>
      <p:ext uri="{BB962C8B-B14F-4D97-AF65-F5344CB8AC3E}">
        <p14:creationId xmlns:p14="http://schemas.microsoft.com/office/powerpoint/2010/main" val="736963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Raciocínio exato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142699" y="1310186"/>
                <a:ext cx="10049301" cy="554781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sz="2800" dirty="0">
                    <a:ea typeface="Cambria Math" panose="02040503050406030204" pitchFamily="18" charset="0"/>
                  </a:rPr>
                  <a:t>Então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𝑜𝑢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𝑜𝑢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…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𝑜𝑢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𝑠𝑒𝑛𝑑𝑜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𝑐𝑜𝑛𝑗𝑢𝑛𝑡𝑜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𝑢𝑛𝑖𝑣𝑒𝑟𝑠𝑜</m:t>
                      </m:r>
                    </m:oMath>
                  </m:oMathPara>
                </a14:m>
                <a:endParaRPr lang="pt-BR" sz="28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pt-BR" sz="2800" dirty="0"/>
                  <a:t>Pertinência de um elemento x ao conjunto A ou B ou C ..., somente poderá assumir valores ‘0’ e ‘1’.</a:t>
                </a:r>
              </a:p>
              <a:p>
                <a:pPr marL="0" indent="0">
                  <a:buNone/>
                </a:pPr>
                <a:r>
                  <a:rPr lang="pt-BR" sz="2800" dirty="0">
                    <a:ea typeface="Cambria Math" panose="02040503050406030204" pitchFamily="18" charset="0"/>
                  </a:rPr>
                  <a:t>O símbolo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800" dirty="0">
                    <a:ea typeface="Cambria Math" panose="02040503050406030204" pitchFamily="18" charset="0"/>
                  </a:rPr>
                  <a:t> é chamado de função de pertinência ou função de associação.</a:t>
                </a:r>
              </a:p>
              <a:p>
                <a:r>
                  <a:rPr lang="pt-BR" sz="2800" dirty="0"/>
                  <a:t>Lê-se: função de pertinência do elemento x em relação ao conjunto A.</a:t>
                </a:r>
              </a:p>
              <a:p>
                <a14:m>
                  <m:oMath xmlns:m="http://schemas.openxmlformats.org/officeDocument/2006/math">
                    <m:r>
                      <a:rPr lang="pt-BR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pt-BR" sz="2800" dirty="0"/>
                  <a:t> representa o conectivo lógico “equivalente”</a:t>
                </a:r>
                <a:endParaRPr lang="pt-BR" sz="2800" dirty="0">
                  <a:ea typeface="Cambria Math" panose="02040503050406030204" pitchFamily="18" charset="0"/>
                </a:endParaRPr>
              </a:p>
              <a:p>
                <a:endParaRPr lang="pt-BR" sz="2800" dirty="0"/>
              </a:p>
              <a:p>
                <a:endParaRPr lang="pt-BR" sz="28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699" y="1310186"/>
                <a:ext cx="10049301" cy="5547814"/>
              </a:xfrm>
              <a:blipFill rotWithShape="0">
                <a:blip r:embed="rId2"/>
                <a:stretch>
                  <a:fillRect l="-1213" t="-12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7208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Representação gráfica</a:t>
            </a:r>
          </a:p>
        </p:txBody>
      </p:sp>
      <p:sp>
        <p:nvSpPr>
          <p:cNvPr id="26" name="Espaço Reservado para Conteúdo 2"/>
          <p:cNvSpPr>
            <a:spLocks noGrp="1"/>
          </p:cNvSpPr>
          <p:nvPr>
            <p:ph idx="1"/>
          </p:nvPr>
        </p:nvSpPr>
        <p:spPr>
          <a:xfrm>
            <a:off x="1937981" y="1319971"/>
            <a:ext cx="9635319" cy="3777622"/>
          </a:xfrm>
        </p:spPr>
        <p:txBody>
          <a:bodyPr>
            <a:normAutofit/>
          </a:bodyPr>
          <a:lstStyle/>
          <a:p>
            <a:r>
              <a:rPr lang="pt-BR" sz="2800" dirty="0"/>
              <a:t>Uma determinada população foi classificada de acordo com a altura de seus indivíduos.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418" y="2600860"/>
            <a:ext cx="7230957" cy="319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99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Representação gráfica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937981" y="1319971"/>
                <a:ext cx="9635319" cy="261058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pt-BR" sz="2800" dirty="0"/>
                  <a:t>Adota-se o conjunto de variáveis: altura{baixo, mediano, alto}</a:t>
                </a:r>
              </a:p>
              <a:p>
                <a:r>
                  <a:rPr lang="pt-BR" sz="2800" dirty="0"/>
                  <a:t>1ª regra: Se altura menor que 140 cm Então baixo;</a:t>
                </a:r>
              </a:p>
              <a:p>
                <a:r>
                  <a:rPr lang="pt-BR" sz="2800" dirty="0"/>
                  <a:t>2ª regra: Se altura maior ou igual a 140 cm e menor que 180 cm Então mediano.</a:t>
                </a:r>
              </a:p>
              <a:p>
                <a:r>
                  <a:rPr lang="pt-BR" sz="2800" dirty="0"/>
                  <a:t>3ª regra: Se altura maior ou igual a 180 cm Então alto</a:t>
                </a:r>
              </a:p>
              <a:p>
                <a:endParaRPr lang="pt-BR" sz="2800" dirty="0"/>
              </a:p>
              <a:p>
                <a:r>
                  <a:rPr lang="pt-BR" sz="2800" dirty="0"/>
                  <a:t>x=175cm então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𝑚𝑒𝑑𝑖𝑎𝑛𝑜</m:t>
                        </m:r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sz="2800" b="0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𝑏𝑎𝑖𝑥𝑜</m:t>
                        </m:r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sz="28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𝑎𝑙𝑡𝑜</m:t>
                        </m:r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d>
                      <m:d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2800" dirty="0"/>
              </a:p>
              <a:p>
                <a:endParaRPr lang="pt-BR" sz="2800" dirty="0"/>
              </a:p>
              <a:p>
                <a:endParaRPr lang="pt-BR" sz="2800" b="0" dirty="0"/>
              </a:p>
              <a:p>
                <a:endParaRPr lang="pt-BR" sz="2800" dirty="0"/>
              </a:p>
              <a:p>
                <a:endParaRPr lang="pt-BR" sz="2800" dirty="0"/>
              </a:p>
            </p:txBody>
          </p:sp>
        </mc:Choice>
        <mc:Fallback xmlns="">
          <p:sp>
            <p:nvSpPr>
              <p:cNvPr id="26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37981" y="1319971"/>
                <a:ext cx="9635319" cy="2610584"/>
              </a:xfrm>
              <a:blipFill>
                <a:blip r:embed="rId2"/>
                <a:stretch>
                  <a:fillRect l="-759" t="-4206" b="-44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530" y="4272668"/>
            <a:ext cx="5345527" cy="236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35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Representação gráfica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41" y="1541921"/>
            <a:ext cx="10860330" cy="272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1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Raciocínio aproximado</a:t>
            </a: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2142699" y="1310186"/>
            <a:ext cx="10049301" cy="5547814"/>
          </a:xfrm>
        </p:spPr>
        <p:txBody>
          <a:bodyPr>
            <a:normAutofit lnSpcReduction="10000"/>
          </a:bodyPr>
          <a:lstStyle/>
          <a:p>
            <a:r>
              <a:rPr lang="pt-BR" sz="2800" dirty="0">
                <a:ea typeface="Cambria Math" panose="02040503050406030204" pitchFamily="18" charset="0"/>
              </a:rPr>
              <a:t>Vamos tomar o exemplo anterior em que o individuo mostrado possui uma altura de 175 cm.</a:t>
            </a:r>
          </a:p>
          <a:p>
            <a:r>
              <a:rPr lang="pt-BR" sz="2800" dirty="0">
                <a:ea typeface="Cambria Math" panose="02040503050406030204" pitchFamily="18" charset="0"/>
              </a:rPr>
              <a:t>Seria correto classifica-lo como mediano?</a:t>
            </a:r>
          </a:p>
          <a:p>
            <a:r>
              <a:rPr lang="pt-BR" sz="2800" dirty="0">
                <a:ea typeface="Cambria Math" panose="02040503050406030204" pitchFamily="18" charset="0"/>
              </a:rPr>
              <a:t>Se observamos atentamente, constataremos que este individuo, na proporção em que se afasta do ponto central da faixa mediano, aproxima-se do alto.</a:t>
            </a:r>
          </a:p>
          <a:p>
            <a:r>
              <a:rPr lang="pt-BR" sz="2800" dirty="0">
                <a:ea typeface="Cambria Math" panose="02040503050406030204" pitchFamily="18" charset="0"/>
              </a:rPr>
              <a:t>A partir deste raciocínio podemos inferir que o individuo possui um porcentual de pertinência ao subconjunto mediano e um porcentual de pertinência ao subconjunto alto.</a:t>
            </a:r>
          </a:p>
          <a:p>
            <a:r>
              <a:rPr lang="pt-BR" sz="2800" dirty="0">
                <a:ea typeface="Cambria Math" panose="02040503050406030204" pitchFamily="18" charset="0"/>
              </a:rPr>
              <a:t>O individuo não é exatamente nem mediano e nem alto.</a:t>
            </a:r>
          </a:p>
          <a:p>
            <a:endParaRPr lang="pt-BR" sz="2800" dirty="0"/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508362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Raciocínio aproximado</a:t>
            </a: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2142699" y="1310186"/>
            <a:ext cx="10049301" cy="5547814"/>
          </a:xfrm>
        </p:spPr>
        <p:txBody>
          <a:bodyPr>
            <a:normAutofit/>
          </a:bodyPr>
          <a:lstStyle/>
          <a:p>
            <a:r>
              <a:rPr lang="pt-BR" sz="2800" dirty="0">
                <a:ea typeface="Cambria Math" panose="02040503050406030204" pitchFamily="18" charset="0"/>
              </a:rPr>
              <a:t>O porcentual (o grau) de pertinência de um elemento x a cada um destes subconjunto irá depender fundamentalmente da lei de distribuição das alturas válidas para cada um dos subconjuntos em que o conjunto universo foi dividido.</a:t>
            </a:r>
          </a:p>
          <a:p>
            <a:endParaRPr lang="pt-BR" sz="2800" dirty="0"/>
          </a:p>
          <a:p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121" y="3692740"/>
            <a:ext cx="6424870" cy="287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177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Raciocínio aproximado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546" y="1443078"/>
            <a:ext cx="6941240" cy="3087476"/>
          </a:xfrm>
          <a:prstGeom prst="rect">
            <a:avLst/>
          </a:prstGeom>
        </p:spPr>
      </p:pic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2024117" y="1589155"/>
            <a:ext cx="10049301" cy="5547814"/>
          </a:xfrm>
        </p:spPr>
        <p:txBody>
          <a:bodyPr>
            <a:normAutofit lnSpcReduction="10000"/>
          </a:bodyPr>
          <a:lstStyle/>
          <a:p>
            <a:endParaRPr lang="pt-BR" sz="2800" dirty="0">
              <a:ea typeface="Cambria Math" panose="02040503050406030204" pitchFamily="18" charset="0"/>
            </a:endParaRPr>
          </a:p>
          <a:p>
            <a:endParaRPr lang="pt-BR" sz="2800" dirty="0">
              <a:ea typeface="Cambria Math" panose="02040503050406030204" pitchFamily="18" charset="0"/>
            </a:endParaRPr>
          </a:p>
          <a:p>
            <a:endParaRPr lang="pt-BR" sz="2800" dirty="0">
              <a:ea typeface="Cambria Math" panose="02040503050406030204" pitchFamily="18" charset="0"/>
            </a:endParaRPr>
          </a:p>
          <a:p>
            <a:endParaRPr lang="pt-BR" sz="2800" dirty="0">
              <a:ea typeface="Cambria Math" panose="02040503050406030204" pitchFamily="18" charset="0"/>
            </a:endParaRPr>
          </a:p>
          <a:p>
            <a:endParaRPr lang="pt-BR" sz="2800" dirty="0">
              <a:ea typeface="Cambria Math" panose="02040503050406030204" pitchFamily="18" charset="0"/>
            </a:endParaRPr>
          </a:p>
          <a:p>
            <a:endParaRPr lang="pt-BR" sz="2800" dirty="0">
              <a:ea typeface="Cambria Math" panose="02040503050406030204" pitchFamily="18" charset="0"/>
            </a:endParaRPr>
          </a:p>
          <a:p>
            <a:r>
              <a:rPr lang="pt-BR" sz="2800" dirty="0">
                <a:ea typeface="Cambria Math" panose="02040503050406030204" pitchFamily="18" charset="0"/>
              </a:rPr>
              <a:t>O individuo possui um grau de pertinência de 0,25 (ou 25%) em relação ao conjunto mediano e de 0,75 em relação ao conjunto alto.</a:t>
            </a:r>
          </a:p>
          <a:p>
            <a:r>
              <a:rPr lang="pt-BR" sz="2800" dirty="0">
                <a:ea typeface="Cambria Math" panose="02040503050406030204" pitchFamily="18" charset="0"/>
              </a:rPr>
              <a:t>O individuo é 25% mediano e 75% alto, não é </a:t>
            </a:r>
            <a:r>
              <a:rPr lang="pt-BR" sz="2800" dirty="0" err="1">
                <a:ea typeface="Cambria Math" panose="02040503050406030204" pitchFamily="18" charset="0"/>
              </a:rPr>
              <a:t>exatametamente</a:t>
            </a:r>
            <a:r>
              <a:rPr lang="pt-BR" sz="2800" dirty="0">
                <a:ea typeface="Cambria Math" panose="02040503050406030204" pitchFamily="18" charset="0"/>
              </a:rPr>
              <a:t> mediano e nem alto.</a:t>
            </a:r>
            <a:endParaRPr lang="pt-BR" sz="2800" dirty="0"/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82064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Funções de pertinências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1546745" y="1264555"/>
            <a:ext cx="10517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Triangular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087" y="1905000"/>
            <a:ext cx="5396303" cy="423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87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Funções de pertinências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1546745" y="1264555"/>
            <a:ext cx="10517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Trapezoidal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140" y="2152973"/>
            <a:ext cx="4744141" cy="36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05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Funções de pertinências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1546745" y="1264555"/>
            <a:ext cx="10517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Gaussiana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250" y="1904999"/>
            <a:ext cx="5839743" cy="463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21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Revisão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644" y="1905000"/>
            <a:ext cx="4569421" cy="364209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250" y="1905000"/>
            <a:ext cx="4658550" cy="364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19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Funções de pertinências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1546745" y="1264555"/>
            <a:ext cx="10517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 err="1"/>
              <a:t>Cauchy</a:t>
            </a:r>
            <a:endParaRPr lang="pt-BR" sz="28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093" y="1905000"/>
            <a:ext cx="6281324" cy="48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85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Raciocínio aproximado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2142699" y="1310186"/>
            <a:ext cx="10049301" cy="5547814"/>
          </a:xfrm>
        </p:spPr>
        <p:txBody>
          <a:bodyPr>
            <a:normAutofit/>
          </a:bodyPr>
          <a:lstStyle/>
          <a:p>
            <a:r>
              <a:rPr lang="pt-BR" sz="2800" dirty="0">
                <a:ea typeface="Cambria Math" panose="02040503050406030204" pitchFamily="18" charset="0"/>
              </a:rPr>
              <a:t>Na teoria do conjunto </a:t>
            </a:r>
            <a:r>
              <a:rPr lang="pt-BR" sz="2800" dirty="0" err="1">
                <a:ea typeface="Cambria Math" panose="02040503050406030204" pitchFamily="18" charset="0"/>
              </a:rPr>
              <a:t>fuzzy</a:t>
            </a:r>
            <a:r>
              <a:rPr lang="pt-BR" sz="2800" dirty="0">
                <a:ea typeface="Cambria Math" panose="02040503050406030204" pitchFamily="18" charset="0"/>
              </a:rPr>
              <a:t>, esta situação é descrita pelo seguinte modelo matemático.</a:t>
            </a:r>
          </a:p>
          <a:p>
            <a:pPr marL="0" indent="0">
              <a:buNone/>
            </a:pPr>
            <a:r>
              <a:rPr lang="pt-BR" sz="2800" dirty="0">
                <a:ea typeface="Cambria Math" panose="02040503050406030204" pitchFamily="18" charset="0"/>
              </a:rPr>
              <a:t>Dado um conjunto universo</a:t>
            </a:r>
          </a:p>
          <a:p>
            <a:pPr marL="0" indent="0">
              <a:buNone/>
            </a:pPr>
            <a:r>
              <a:rPr lang="pt-BR" sz="2800" dirty="0">
                <a:ea typeface="Cambria Math" panose="02040503050406030204" pitchFamily="18" charset="0"/>
              </a:rPr>
              <a:t>				U={A, B, C, ...},</a:t>
            </a:r>
            <a:endParaRPr lang="pt-BR" sz="2800" dirty="0"/>
          </a:p>
          <a:p>
            <a:endParaRPr lang="pt-BR" sz="28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164" y="3483384"/>
            <a:ext cx="4765359" cy="312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08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Raciocínio aproximado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142699" y="1310186"/>
                <a:ext cx="10049301" cy="5547814"/>
              </a:xfrm>
            </p:spPr>
            <p:txBody>
              <a:bodyPr>
                <a:normAutofit/>
              </a:bodyPr>
              <a:lstStyle/>
              <a:p>
                <a:r>
                  <a:rPr lang="pt-BR" sz="2800" dirty="0">
                    <a:ea typeface="Cambria Math" panose="02040503050406030204" pitchFamily="18" charset="0"/>
                  </a:rPr>
                  <a:t>Generalizando, se </a:t>
                </a:r>
                <a14:m>
                  <m:oMath xmlns:m="http://schemas.openxmlformats.org/officeDocument/2006/math">
                    <m:r>
                      <a:rPr lang="pt-BR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pt-BR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pt-BR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pt-BR" sz="2800" dirty="0"/>
                  <a:t>então também pode pertencer a B ou C ou ... sucessivamente, ou seja,</a:t>
                </a:r>
              </a:p>
              <a:p>
                <a:endParaRPr lang="pt-BR" sz="2800" dirty="0"/>
              </a:p>
              <a:p>
                <a:endParaRPr lang="pt-BR" sz="2800" dirty="0"/>
              </a:p>
              <a:p>
                <a:endParaRPr lang="pt-BR" sz="2800" dirty="0"/>
              </a:p>
              <a:p>
                <a:pPr marL="0" indent="0">
                  <a:buNone/>
                </a:pPr>
                <a:r>
                  <a:rPr lang="pt-BR" sz="2800" dirty="0"/>
                  <a:t>para </a:t>
                </a: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pt-BR" sz="2800" dirty="0"/>
                  <a:t>, sendo </a:t>
                </a: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pt-BR" sz="2800" dirty="0"/>
                  <a:t> o conjunto universo.</a:t>
                </a:r>
              </a:p>
              <a:p>
                <a:r>
                  <a:rPr lang="pt-BR" sz="2800" dirty="0"/>
                  <a:t>A função de pertinência de um elemento x aos conjuntos A ou B ou C ou ... sucessivamente, poderá assumir qualquer valor real dentre os valores compreendidos no intervalo fechado [0, 1].</a:t>
                </a:r>
              </a:p>
            </p:txBody>
          </p:sp>
        </mc:Choice>
        <mc:Fallback xmlns="">
          <p:sp>
            <p:nvSpPr>
              <p:cNvPr id="6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699" y="1310186"/>
                <a:ext cx="10049301" cy="5547814"/>
              </a:xfrm>
              <a:blipFill rotWithShape="0">
                <a:blip r:embed="rId2"/>
                <a:stretch>
                  <a:fillRect l="-1213" t="-12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589" y="2694797"/>
            <a:ext cx="4679957" cy="10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26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Operações conjunto </a:t>
            </a:r>
            <a:r>
              <a:rPr lang="pt-BR" dirty="0" err="1"/>
              <a:t>Fuzzy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06" y="1373737"/>
            <a:ext cx="10693723" cy="173795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661" y="3111689"/>
            <a:ext cx="9294889" cy="313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87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Operações conjunto </a:t>
            </a:r>
            <a:r>
              <a:rPr lang="pt-BR" dirty="0" err="1"/>
              <a:t>Fuzzy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35" y="1428407"/>
            <a:ext cx="10821371" cy="426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04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Operações conjunto </a:t>
            </a:r>
            <a:r>
              <a:rPr lang="pt-BR" dirty="0" err="1"/>
              <a:t>Fuzzy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29" y="1323834"/>
            <a:ext cx="11069866" cy="479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729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Operações conjunto </a:t>
            </a:r>
            <a:r>
              <a:rPr lang="pt-BR" dirty="0" err="1"/>
              <a:t>Fuzzy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73" y="1373609"/>
            <a:ext cx="10903484" cy="452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42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Raciocínio aproximado (Gráfico)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92" y="1397260"/>
            <a:ext cx="10933778" cy="403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60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Raciocínio aproximado (Gráfico)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86" y="1264555"/>
            <a:ext cx="11101194" cy="420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955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Raciocínio aproximado (Gráfico)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91" y="1264555"/>
            <a:ext cx="10877196" cy="536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4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Revisão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83" y="1725954"/>
            <a:ext cx="3788991" cy="341237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916" y="1725954"/>
            <a:ext cx="4231120" cy="34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02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Processo de </a:t>
            </a:r>
            <a:r>
              <a:rPr lang="pt-BR" dirty="0" err="1"/>
              <a:t>fuzzificação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996" y="1510215"/>
            <a:ext cx="9146616" cy="418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2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Processo de </a:t>
            </a:r>
            <a:r>
              <a:rPr lang="pt-BR" dirty="0" err="1"/>
              <a:t>fuzzificação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511" y="1264555"/>
            <a:ext cx="9810778" cy="464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1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de Operações da lógica </a:t>
            </a:r>
            <a:r>
              <a:rPr lang="pt-BR" dirty="0" err="1"/>
              <a:t>Fuzzy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2468164" y="1905000"/>
            <a:ext cx="9543022" cy="4604288"/>
          </a:xfrm>
        </p:spPr>
        <p:txBody>
          <a:bodyPr>
            <a:normAutofit lnSpcReduction="10000"/>
          </a:bodyPr>
          <a:lstStyle/>
          <a:p>
            <a:r>
              <a:rPr lang="pt-BR" sz="3200" b="1" dirty="0">
                <a:ea typeface="Cambria Math" panose="02040503050406030204" pitchFamily="18" charset="0"/>
              </a:rPr>
              <a:t>Fuzzificação</a:t>
            </a:r>
            <a:r>
              <a:rPr lang="pt-BR" sz="3200" dirty="0">
                <a:ea typeface="Cambria Math" panose="02040503050406030204" pitchFamily="18" charset="0"/>
              </a:rPr>
              <a:t>: Transforma as amostras de entradas em variáveis linguísticas.</a:t>
            </a:r>
          </a:p>
          <a:p>
            <a:r>
              <a:rPr lang="pt-BR" sz="3200" b="1" dirty="0">
                <a:ea typeface="Cambria Math" panose="02040503050406030204" pitchFamily="18" charset="0"/>
              </a:rPr>
              <a:t>Inferência: </a:t>
            </a:r>
            <a:r>
              <a:rPr lang="pt-BR" sz="3200" dirty="0">
                <a:ea typeface="Cambria Math" panose="02040503050406030204" pitchFamily="18" charset="0"/>
              </a:rPr>
              <a:t>utiliza agregação e composição.</a:t>
            </a:r>
          </a:p>
          <a:p>
            <a:pPr lvl="1"/>
            <a:r>
              <a:rPr lang="pt-BR" sz="3000" dirty="0">
                <a:ea typeface="Cambria Math" panose="02040503050406030204" pitchFamily="18" charset="0"/>
              </a:rPr>
              <a:t>Agregação: usa a condição </a:t>
            </a:r>
            <a:r>
              <a:rPr lang="pt-BR" sz="3000" dirty="0" err="1">
                <a:ea typeface="Cambria Math" panose="02040503050406030204" pitchFamily="18" charset="0"/>
              </a:rPr>
              <a:t>if</a:t>
            </a:r>
            <a:r>
              <a:rPr lang="pt-BR" sz="3000" dirty="0">
                <a:ea typeface="Cambria Math" panose="02040503050406030204" pitchFamily="18" charset="0"/>
              </a:rPr>
              <a:t> (define se a regra é valida ou não).</a:t>
            </a:r>
          </a:p>
          <a:p>
            <a:pPr lvl="1"/>
            <a:r>
              <a:rPr lang="pt-BR" sz="3000" dirty="0">
                <a:ea typeface="Cambria Math" panose="02040503050406030204" pitchFamily="18" charset="0"/>
              </a:rPr>
              <a:t>Composição: usa o </a:t>
            </a:r>
            <a:r>
              <a:rPr lang="pt-BR" sz="3000" dirty="0" err="1">
                <a:ea typeface="Cambria Math" panose="02040503050406030204" pitchFamily="18" charset="0"/>
              </a:rPr>
              <a:t>else</a:t>
            </a:r>
            <a:r>
              <a:rPr lang="pt-BR" sz="3000" dirty="0">
                <a:ea typeface="Cambria Math" panose="02040503050406030204" pitchFamily="18" charset="0"/>
              </a:rPr>
              <a:t> ou então (define o resultado depois de feito a inferência).</a:t>
            </a:r>
          </a:p>
          <a:p>
            <a:r>
              <a:rPr lang="pt-BR" sz="3200" b="1" dirty="0" err="1">
                <a:ea typeface="Cambria Math" panose="02040503050406030204" pitchFamily="18" charset="0"/>
              </a:rPr>
              <a:t>Defuzzificação</a:t>
            </a:r>
            <a:r>
              <a:rPr lang="pt-BR" sz="3200" b="1" dirty="0">
                <a:ea typeface="Cambria Math" panose="02040503050406030204" pitchFamily="18" charset="0"/>
              </a:rPr>
              <a:t>: </a:t>
            </a:r>
            <a:r>
              <a:rPr lang="pt-BR" sz="3200" dirty="0">
                <a:ea typeface="Cambria Math" panose="02040503050406030204" pitchFamily="18" charset="0"/>
              </a:rPr>
              <a:t>Transforma as variáveis linguísticas em dados numéricos.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1685044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Noções de lógica </a:t>
            </a:r>
            <a:r>
              <a:rPr lang="pt-BR" dirty="0" err="1"/>
              <a:t>Fuzzy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2142699" y="1310186"/>
            <a:ext cx="10049301" cy="5547814"/>
          </a:xfrm>
        </p:spPr>
        <p:txBody>
          <a:bodyPr>
            <a:normAutofit/>
          </a:bodyPr>
          <a:lstStyle/>
          <a:p>
            <a:r>
              <a:rPr lang="pt-BR" sz="2800" dirty="0">
                <a:ea typeface="Cambria Math" panose="02040503050406030204" pitchFamily="18" charset="0"/>
              </a:rPr>
              <a:t>Um motorista para manter um veículo em condição normal de tráfego, estando uma velocidade de 76 km/h antes de entrar numa curva de 50 graus a direita, poderia usar a seguinte regra elaborada por um especialista (piloto):</a:t>
            </a:r>
            <a:endParaRPr lang="pt-BR" sz="2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359" y="3966276"/>
            <a:ext cx="6343326" cy="176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12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Noções de lógica </a:t>
            </a:r>
            <a:r>
              <a:rPr lang="pt-BR" dirty="0" err="1"/>
              <a:t>Fuzzy</a:t>
            </a:r>
            <a:endParaRPr lang="pt-BR" dirty="0"/>
          </a:p>
        </p:txBody>
      </p:sp>
      <p:sp>
        <p:nvSpPr>
          <p:cNvPr id="5" name="Espaço Reservado para Conteúdo 2"/>
          <p:cNvSpPr>
            <a:spLocks noGrp="1"/>
          </p:cNvSpPr>
          <p:nvPr>
            <p:ph idx="1"/>
          </p:nvPr>
        </p:nvSpPr>
        <p:spPr>
          <a:xfrm>
            <a:off x="2142699" y="1310186"/>
            <a:ext cx="10049301" cy="5547814"/>
          </a:xfrm>
        </p:spPr>
        <p:txBody>
          <a:bodyPr>
            <a:normAutofit/>
          </a:bodyPr>
          <a:lstStyle/>
          <a:p>
            <a:r>
              <a:rPr lang="pt-BR" sz="2800" dirty="0">
                <a:ea typeface="Cambria Math" panose="02040503050406030204" pitchFamily="18" charset="0"/>
              </a:rPr>
              <a:t>Considerando A e B duas expressões quaisquer, vamos resumir os operadores usando </a:t>
            </a:r>
            <a:r>
              <a:rPr lang="pt-BR" sz="2800" dirty="0" err="1">
                <a:ea typeface="Cambria Math" panose="02040503050406030204" pitchFamily="18" charset="0"/>
              </a:rPr>
              <a:t>fuzzy</a:t>
            </a:r>
            <a:r>
              <a:rPr lang="pt-BR" sz="2800" dirty="0">
                <a:ea typeface="Cambria Math" panose="02040503050406030204" pitchFamily="18" charset="0"/>
              </a:rPr>
              <a:t> (união, interseção, complementação).</a:t>
            </a:r>
            <a:endParaRPr lang="pt-BR" sz="2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023" y="2904978"/>
            <a:ext cx="6448854" cy="34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48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Noções de lógica </a:t>
            </a:r>
            <a:r>
              <a:rPr lang="pt-BR" dirty="0" err="1"/>
              <a:t>Fuzzy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631" y="2671996"/>
            <a:ext cx="9909230" cy="3592328"/>
          </a:xfrm>
          <a:prstGeom prst="rect">
            <a:avLst/>
          </a:prstGeom>
        </p:spPr>
      </p:pic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2142699" y="1310186"/>
            <a:ext cx="10049301" cy="1269241"/>
          </a:xfrm>
        </p:spPr>
        <p:txBody>
          <a:bodyPr>
            <a:normAutofit/>
          </a:bodyPr>
          <a:lstStyle/>
          <a:p>
            <a:r>
              <a:rPr lang="pt-BR" sz="2800" dirty="0">
                <a:ea typeface="Cambria Math" panose="02040503050406030204" pitchFamily="18" charset="0"/>
              </a:rPr>
              <a:t>Interpretando a regra de acordo com a função de pertinência.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653606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Noções de lógica </a:t>
            </a:r>
            <a:r>
              <a:rPr lang="pt-BR" dirty="0" err="1"/>
              <a:t>Fuzzy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142699" y="1310186"/>
                <a:ext cx="10049301" cy="5377217"/>
              </a:xfrm>
            </p:spPr>
            <p:txBody>
              <a:bodyPr>
                <a:normAutofit/>
              </a:bodyPr>
              <a:lstStyle/>
              <a:p>
                <a:r>
                  <a:rPr lang="pt-BR" sz="2800" dirty="0">
                    <a:ea typeface="Cambria Math" panose="02040503050406030204" pitchFamily="18" charset="0"/>
                  </a:rPr>
                  <a:t>Ganhou um componente de peso igual a 0,6.</a:t>
                </a:r>
              </a:p>
              <a:p>
                <a:r>
                  <a:rPr lang="pt-BR" sz="2800" dirty="0">
                    <a:ea typeface="Cambria Math" panose="02040503050406030204" pitchFamily="18" charset="0"/>
                  </a:rPr>
                  <a:t>A intensidade corresponde a Newton.</a:t>
                </a:r>
              </a:p>
              <a:p>
                <a:r>
                  <a:rPr lang="pt-BR" sz="2800" dirty="0">
                    <a:ea typeface="Cambria Math" panose="02040503050406030204" pitchFamily="18" charset="0"/>
                  </a:rPr>
                  <a:t>Suponha que 0,6 seja 15 N</a:t>
                </a:r>
              </a:p>
              <a:p>
                <a:r>
                  <a:rPr lang="pt-BR" sz="2800" dirty="0">
                    <a:ea typeface="Cambria Math" panose="02040503050406030204" pitchFamily="18" charset="0"/>
                  </a:rPr>
                  <a:t>Pisar forte no peal de freio é igual a 0,6 * 15N = 8 N (aproximadamente </a:t>
                </a: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800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𝑔𝑓</m:t>
                    </m:r>
                    <m:r>
                      <a:rPr lang="pt-B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sz="2800" dirty="0"/>
                  <a:t>)</a:t>
                </a:r>
              </a:p>
            </p:txBody>
          </p:sp>
        </mc:Choice>
        <mc:Fallback xmlns="">
          <p:sp>
            <p:nvSpPr>
              <p:cNvPr id="6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699" y="1310186"/>
                <a:ext cx="10049301" cy="5377217"/>
              </a:xfrm>
              <a:blipFill rotWithShape="0">
                <a:blip r:embed="rId2"/>
                <a:stretch>
                  <a:fillRect l="-1092" t="-12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2240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Inferência </a:t>
            </a:r>
            <a:r>
              <a:rPr lang="pt-BR" dirty="0" err="1"/>
              <a:t>Fuzzy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37" y="1652587"/>
            <a:ext cx="9032875" cy="442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56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Exemplo de Inferência </a:t>
            </a:r>
            <a:r>
              <a:rPr lang="pt-BR" dirty="0" err="1"/>
              <a:t>Fuzzy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17" y="1264555"/>
            <a:ext cx="10831938" cy="476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24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 err="1"/>
              <a:t>Defuzzificação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546745" y="1264555"/>
            <a:ext cx="105178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 </a:t>
            </a:r>
            <a:r>
              <a:rPr lang="pt-BR" sz="2800" dirty="0" err="1"/>
              <a:t>desfuzzificação</a:t>
            </a:r>
            <a:r>
              <a:rPr lang="pt-BR" sz="2800" dirty="0"/>
              <a:t>   é a etapa em que os valores  </a:t>
            </a:r>
            <a:r>
              <a:rPr lang="pt-BR" sz="2800" dirty="0" err="1"/>
              <a:t>fuzzy</a:t>
            </a:r>
            <a:r>
              <a:rPr lang="pt-BR" sz="2800" dirty="0"/>
              <a:t>  são convertidos   em   números   reais   tendo   assim   um   conjunto   de   saída matematicamente   definido.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573" y="2649549"/>
            <a:ext cx="6859725" cy="392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1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Revisão (Propriedades)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008" y="1905000"/>
            <a:ext cx="5786828" cy="126928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008" y="3185890"/>
            <a:ext cx="7708794" cy="330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75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2142699" y="1310186"/>
            <a:ext cx="10049301" cy="5377217"/>
          </a:xfrm>
        </p:spPr>
        <p:txBody>
          <a:bodyPr>
            <a:normAutofit/>
          </a:bodyPr>
          <a:lstStyle/>
          <a:p>
            <a:r>
              <a:rPr lang="pt-BR" sz="2800" dirty="0">
                <a:ea typeface="Cambria Math" panose="02040503050406030204" pitchFamily="18" charset="0"/>
              </a:rPr>
              <a:t>Problemas reais normalmente possui muitas regras.</a:t>
            </a:r>
          </a:p>
          <a:p>
            <a:r>
              <a:rPr lang="pt-BR" sz="2800" dirty="0">
                <a:ea typeface="Cambria Math" panose="02040503050406030204" pitchFamily="18" charset="0"/>
              </a:rPr>
              <a:t>Cada regra terá um peso obtido pela </a:t>
            </a:r>
            <a:r>
              <a:rPr lang="pt-BR" sz="2800" dirty="0" err="1">
                <a:ea typeface="Cambria Math" panose="02040503050406030204" pitchFamily="18" charset="0"/>
              </a:rPr>
              <a:t>fuzificação</a:t>
            </a:r>
            <a:r>
              <a:rPr lang="pt-BR" sz="2800" dirty="0">
                <a:ea typeface="Cambria Math" panose="02040503050406030204" pitchFamily="18" charset="0"/>
              </a:rPr>
              <a:t>, a qual deverá ser levada em consideração na fase final de </a:t>
            </a:r>
            <a:r>
              <a:rPr lang="pt-BR" sz="2800" dirty="0" err="1">
                <a:ea typeface="Cambria Math" panose="02040503050406030204" pitchFamily="18" charset="0"/>
              </a:rPr>
              <a:t>defuzificação</a:t>
            </a:r>
            <a:r>
              <a:rPr lang="pt-BR" sz="2800" dirty="0">
                <a:ea typeface="Cambria Math" panose="02040503050406030204" pitchFamily="18" charset="0"/>
              </a:rPr>
              <a:t>.</a:t>
            </a:r>
          </a:p>
          <a:p>
            <a:r>
              <a:rPr lang="pt-BR" sz="2800" dirty="0">
                <a:ea typeface="Cambria Math" panose="02040503050406030204" pitchFamily="18" charset="0"/>
              </a:rPr>
              <a:t>Existem vários métodos de </a:t>
            </a:r>
            <a:r>
              <a:rPr lang="pt-BR" sz="2800" dirty="0" err="1">
                <a:ea typeface="Cambria Math" panose="02040503050406030204" pitchFamily="18" charset="0"/>
              </a:rPr>
              <a:t>defuzificação</a:t>
            </a:r>
            <a:r>
              <a:rPr lang="pt-BR" sz="2800" dirty="0">
                <a:ea typeface="Cambria Math" panose="02040503050406030204" pitchFamily="18" charset="0"/>
              </a:rPr>
              <a:t>, dentre elas os mais citados: </a:t>
            </a:r>
          </a:p>
          <a:p>
            <a:pPr lvl="1"/>
            <a:r>
              <a:rPr lang="pt-BR" sz="2600" dirty="0">
                <a:ea typeface="Cambria Math" panose="02040503050406030204" pitchFamily="18" charset="0"/>
              </a:rPr>
              <a:t>Método centro de massa (centroide).</a:t>
            </a:r>
          </a:p>
          <a:p>
            <a:pPr lvl="1"/>
            <a:r>
              <a:rPr lang="pt-BR" sz="2600" dirty="0"/>
              <a:t>Método de médias dos máximos.</a:t>
            </a:r>
          </a:p>
          <a:p>
            <a:pPr lvl="1"/>
            <a:r>
              <a:rPr lang="pt-BR" sz="2600" dirty="0"/>
              <a:t>Primeiro dos máximos.</a:t>
            </a:r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 dirty="0"/>
              <a:t> </a:t>
            </a:r>
            <a:r>
              <a:rPr lang="pt-BR" dirty="0" err="1"/>
              <a:t>Defuzzificação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4639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Métodos </a:t>
            </a:r>
            <a:r>
              <a:rPr lang="pt-BR" dirty="0" err="1"/>
              <a:t>defuzzificação</a:t>
            </a:r>
            <a:endParaRPr lang="pt-BR" dirty="0"/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2142699" y="1937986"/>
            <a:ext cx="10049301" cy="3687900"/>
          </a:xfrm>
        </p:spPr>
        <p:txBody>
          <a:bodyPr>
            <a:normAutofit/>
          </a:bodyPr>
          <a:lstStyle/>
          <a:p>
            <a:pPr lvl="1"/>
            <a:r>
              <a:rPr lang="pt-BR" sz="2600" dirty="0">
                <a:ea typeface="Cambria Math" panose="02040503050406030204" pitchFamily="18" charset="0"/>
              </a:rPr>
              <a:t>Centroide:  a saída precisa ser considerada é o centro de gravidade do conjunto </a:t>
            </a:r>
            <a:r>
              <a:rPr lang="pt-BR" sz="2600" dirty="0" err="1">
                <a:ea typeface="Cambria Math" panose="02040503050406030204" pitchFamily="18" charset="0"/>
              </a:rPr>
              <a:t>fuzzy</a:t>
            </a:r>
            <a:r>
              <a:rPr lang="pt-BR" sz="2600" dirty="0">
                <a:ea typeface="Cambria Math" panose="02040503050406030204" pitchFamily="18" charset="0"/>
              </a:rPr>
              <a:t>.</a:t>
            </a:r>
          </a:p>
          <a:p>
            <a:pPr lvl="1"/>
            <a:r>
              <a:rPr lang="pt-BR" sz="2600" dirty="0"/>
              <a:t>Método de médias dos máximos: a saída se obtém tomando a média entre  os   dois   elementos   extremos   no   universo   de   discurso   que  correspondem   aos maiores valores da função de pertinência do conjunto </a:t>
            </a:r>
            <a:r>
              <a:rPr lang="pt-BR" sz="2600" dirty="0" err="1"/>
              <a:t>fuzzy</a:t>
            </a:r>
            <a:r>
              <a:rPr lang="pt-BR" sz="2600" dirty="0"/>
              <a:t> de saída.</a:t>
            </a:r>
          </a:p>
        </p:txBody>
      </p:sp>
    </p:spTree>
    <p:extLst>
      <p:ext uri="{BB962C8B-B14F-4D97-AF65-F5344CB8AC3E}">
        <p14:creationId xmlns:p14="http://schemas.microsoft.com/office/powerpoint/2010/main" val="2667563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905000" y="1981201"/>
            <a:ext cx="3886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sz="2800">
                <a:latin typeface="Calibri" panose="020F0502020204030204" pitchFamily="34" charset="0"/>
              </a:rPr>
              <a:t>Exemplos</a:t>
            </a:r>
            <a:r>
              <a:rPr lang="pt-BR" altLang="pt-BR" sz="2800" i="1">
                <a:latin typeface="Calibri" panose="020F0502020204030204" pitchFamily="34" charset="0"/>
              </a:rPr>
              <a:t>:</a:t>
            </a:r>
            <a:endParaRPr lang="pt-BR" altLang="pt-BR" sz="2400">
              <a:latin typeface="Calibri" panose="020F0502020204030204" pitchFamily="34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905000" y="2743200"/>
            <a:ext cx="2362200" cy="1752600"/>
            <a:chOff x="240" y="1728"/>
            <a:chExt cx="1488" cy="1104"/>
          </a:xfrm>
        </p:grpSpPr>
        <p:grpSp>
          <p:nvGrpSpPr>
            <p:cNvPr id="36887" name="Group 6"/>
            <p:cNvGrpSpPr>
              <a:grpSpLocks/>
            </p:cNvGrpSpPr>
            <p:nvPr/>
          </p:nvGrpSpPr>
          <p:grpSpPr bwMode="auto">
            <a:xfrm>
              <a:off x="240" y="1728"/>
              <a:ext cx="1488" cy="960"/>
              <a:chOff x="240" y="1680"/>
              <a:chExt cx="1488" cy="960"/>
            </a:xfrm>
          </p:grpSpPr>
          <p:sp>
            <p:nvSpPr>
              <p:cNvPr id="36901" name="Line 7"/>
              <p:cNvSpPr>
                <a:spLocks noChangeShapeType="1"/>
              </p:cNvSpPr>
              <p:nvPr/>
            </p:nvSpPr>
            <p:spPr bwMode="auto">
              <a:xfrm flipV="1">
                <a:off x="384" y="1680"/>
                <a:ext cx="0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6902" name="Line 8"/>
              <p:cNvSpPr>
                <a:spLocks noChangeShapeType="1"/>
              </p:cNvSpPr>
              <p:nvPr/>
            </p:nvSpPr>
            <p:spPr bwMode="auto">
              <a:xfrm>
                <a:off x="240" y="2544"/>
                <a:ext cx="14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grpSp>
          <p:nvGrpSpPr>
            <p:cNvPr id="36888" name="Group 9"/>
            <p:cNvGrpSpPr>
              <a:grpSpLocks/>
            </p:cNvGrpSpPr>
            <p:nvPr/>
          </p:nvGrpSpPr>
          <p:grpSpPr bwMode="auto">
            <a:xfrm>
              <a:off x="480" y="2304"/>
              <a:ext cx="1008" cy="288"/>
              <a:chOff x="480" y="2256"/>
              <a:chExt cx="1008" cy="288"/>
            </a:xfrm>
          </p:grpSpPr>
          <p:sp>
            <p:nvSpPr>
              <p:cNvPr id="36898" name="AutoShape 10"/>
              <p:cNvSpPr>
                <a:spLocks noChangeArrowheads="1"/>
              </p:cNvSpPr>
              <p:nvPr/>
            </p:nvSpPr>
            <p:spPr bwMode="auto">
              <a:xfrm>
                <a:off x="480" y="2256"/>
                <a:ext cx="576" cy="288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pt-BR" altLang="pt-BR">
                  <a:latin typeface="Calibri" panose="020F0502020204030204" pitchFamily="34" charset="0"/>
                </a:endParaRPr>
              </a:p>
            </p:txBody>
          </p:sp>
          <p:sp>
            <p:nvSpPr>
              <p:cNvPr id="36899" name="AutoShape 11"/>
              <p:cNvSpPr>
                <a:spLocks noChangeArrowheads="1"/>
              </p:cNvSpPr>
              <p:nvPr/>
            </p:nvSpPr>
            <p:spPr bwMode="auto">
              <a:xfrm>
                <a:off x="912" y="2256"/>
                <a:ext cx="576" cy="288"/>
              </a:xfrm>
              <a:prstGeom prst="triangle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pt-BR" altLang="pt-BR">
                  <a:latin typeface="Calibri" panose="020F0502020204030204" pitchFamily="34" charset="0"/>
                </a:endParaRPr>
              </a:p>
            </p:txBody>
          </p:sp>
          <p:sp>
            <p:nvSpPr>
              <p:cNvPr id="36900" name="Rectangle 12"/>
              <p:cNvSpPr>
                <a:spLocks noChangeArrowheads="1"/>
              </p:cNvSpPr>
              <p:nvPr/>
            </p:nvSpPr>
            <p:spPr bwMode="auto">
              <a:xfrm>
                <a:off x="816" y="2400"/>
                <a:ext cx="432" cy="9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pt-BR" altLang="pt-BR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36889" name="Group 13"/>
            <p:cNvGrpSpPr>
              <a:grpSpLocks/>
            </p:cNvGrpSpPr>
            <p:nvPr/>
          </p:nvGrpSpPr>
          <p:grpSpPr bwMode="auto">
            <a:xfrm>
              <a:off x="480" y="2304"/>
              <a:ext cx="1008" cy="288"/>
              <a:chOff x="480" y="2256"/>
              <a:chExt cx="1008" cy="288"/>
            </a:xfrm>
          </p:grpSpPr>
          <p:sp>
            <p:nvSpPr>
              <p:cNvPr id="36892" name="Line 14"/>
              <p:cNvSpPr>
                <a:spLocks noChangeShapeType="1"/>
              </p:cNvSpPr>
              <p:nvPr/>
            </p:nvSpPr>
            <p:spPr bwMode="auto">
              <a:xfrm flipV="1">
                <a:off x="480" y="2256"/>
                <a:ext cx="288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6893" name="Line 15"/>
              <p:cNvSpPr>
                <a:spLocks noChangeShapeType="1"/>
              </p:cNvSpPr>
              <p:nvPr/>
            </p:nvSpPr>
            <p:spPr bwMode="auto">
              <a:xfrm>
                <a:off x="768" y="2256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6894" name="Line 16"/>
              <p:cNvSpPr>
                <a:spLocks noChangeShapeType="1"/>
              </p:cNvSpPr>
              <p:nvPr/>
            </p:nvSpPr>
            <p:spPr bwMode="auto">
              <a:xfrm>
                <a:off x="912" y="2400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6895" name="Line 17"/>
              <p:cNvSpPr>
                <a:spLocks noChangeShapeType="1"/>
              </p:cNvSpPr>
              <p:nvPr/>
            </p:nvSpPr>
            <p:spPr bwMode="auto">
              <a:xfrm flipV="1">
                <a:off x="1056" y="2256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6896" name="Line 18"/>
              <p:cNvSpPr>
                <a:spLocks noChangeShapeType="1"/>
              </p:cNvSpPr>
              <p:nvPr/>
            </p:nvSpPr>
            <p:spPr bwMode="auto">
              <a:xfrm>
                <a:off x="1200" y="2256"/>
                <a:ext cx="288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6897" name="Line 19"/>
              <p:cNvSpPr>
                <a:spLocks noChangeShapeType="1"/>
              </p:cNvSpPr>
              <p:nvPr/>
            </p:nvSpPr>
            <p:spPr bwMode="auto">
              <a:xfrm flipH="1">
                <a:off x="480" y="2544"/>
                <a:ext cx="100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36890" name="Text Box 20"/>
            <p:cNvSpPr txBox="1">
              <a:spLocks noChangeArrowheads="1"/>
            </p:cNvSpPr>
            <p:nvPr/>
          </p:nvSpPr>
          <p:spPr bwMode="auto">
            <a:xfrm>
              <a:off x="864" y="2544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t-BR" altLang="pt-BR" sz="2400">
                  <a:latin typeface="Calibri" panose="020F0502020204030204" pitchFamily="34" charset="0"/>
                </a:rPr>
                <a:t>z</a:t>
              </a:r>
              <a:r>
                <a:rPr lang="pt-BR" altLang="pt-BR" sz="2400" baseline="-25000">
                  <a:latin typeface="Calibri" panose="020F0502020204030204" pitchFamily="34" charset="0"/>
                </a:rPr>
                <a:t>0</a:t>
              </a:r>
              <a:endParaRPr lang="pt-BR" altLang="pt-BR" sz="2400">
                <a:latin typeface="Calibri" panose="020F0502020204030204" pitchFamily="34" charset="0"/>
              </a:endParaRPr>
            </a:p>
          </p:txBody>
        </p:sp>
        <p:sp>
          <p:nvSpPr>
            <p:cNvPr id="36891" name="Line 21"/>
            <p:cNvSpPr>
              <a:spLocks noChangeShapeType="1"/>
            </p:cNvSpPr>
            <p:nvPr/>
          </p:nvSpPr>
          <p:spPr bwMode="auto">
            <a:xfrm>
              <a:off x="984" y="244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5029200" y="2743200"/>
            <a:ext cx="2362200" cy="1752600"/>
            <a:chOff x="2208" y="1728"/>
            <a:chExt cx="1488" cy="1104"/>
          </a:xfrm>
        </p:grpSpPr>
        <p:grpSp>
          <p:nvGrpSpPr>
            <p:cNvPr id="36880" name="Group 23"/>
            <p:cNvGrpSpPr>
              <a:grpSpLocks/>
            </p:cNvGrpSpPr>
            <p:nvPr/>
          </p:nvGrpSpPr>
          <p:grpSpPr bwMode="auto">
            <a:xfrm>
              <a:off x="2208" y="1728"/>
              <a:ext cx="1488" cy="960"/>
              <a:chOff x="240" y="1680"/>
              <a:chExt cx="1488" cy="960"/>
            </a:xfrm>
          </p:grpSpPr>
          <p:sp>
            <p:nvSpPr>
              <p:cNvPr id="36885" name="Line 24"/>
              <p:cNvSpPr>
                <a:spLocks noChangeShapeType="1"/>
              </p:cNvSpPr>
              <p:nvPr/>
            </p:nvSpPr>
            <p:spPr bwMode="auto">
              <a:xfrm flipV="1">
                <a:off x="384" y="1680"/>
                <a:ext cx="0" cy="9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6886" name="Line 25"/>
              <p:cNvSpPr>
                <a:spLocks noChangeShapeType="1"/>
              </p:cNvSpPr>
              <p:nvPr/>
            </p:nvSpPr>
            <p:spPr bwMode="auto">
              <a:xfrm>
                <a:off x="240" y="2544"/>
                <a:ext cx="14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  <p:sp>
          <p:nvSpPr>
            <p:cNvPr id="36881" name="AutoShape 26"/>
            <p:cNvSpPr>
              <a:spLocks noChangeArrowheads="1"/>
            </p:cNvSpPr>
            <p:nvPr/>
          </p:nvSpPr>
          <p:spPr bwMode="auto">
            <a:xfrm rot="10707351">
              <a:off x="2496" y="2304"/>
              <a:ext cx="432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00 h 21600"/>
                <a:gd name="T14" fmla="*/ 17100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6882" name="AutoShape 27"/>
            <p:cNvSpPr>
              <a:spLocks noChangeArrowheads="1"/>
            </p:cNvSpPr>
            <p:nvPr/>
          </p:nvSpPr>
          <p:spPr bwMode="auto">
            <a:xfrm rot="-10786164">
              <a:off x="2688" y="2160"/>
              <a:ext cx="624" cy="4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00 h 21600"/>
                <a:gd name="T14" fmla="*/ 17100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6883" name="Line 28"/>
            <p:cNvSpPr>
              <a:spLocks noChangeShapeType="1"/>
            </p:cNvSpPr>
            <p:nvPr/>
          </p:nvSpPr>
          <p:spPr bwMode="auto">
            <a:xfrm>
              <a:off x="2850" y="2166"/>
              <a:ext cx="0" cy="4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6884" name="Text Box 29"/>
            <p:cNvSpPr txBox="1">
              <a:spLocks noChangeArrowheads="1"/>
            </p:cNvSpPr>
            <p:nvPr/>
          </p:nvSpPr>
          <p:spPr bwMode="auto">
            <a:xfrm>
              <a:off x="2736" y="2544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t-BR" altLang="pt-BR" sz="2400">
                  <a:latin typeface="Calibri" panose="020F0502020204030204" pitchFamily="34" charset="0"/>
                </a:rPr>
                <a:t>z</a:t>
              </a:r>
              <a:r>
                <a:rPr lang="pt-BR" altLang="pt-BR" sz="2400" baseline="-25000">
                  <a:latin typeface="Calibri" panose="020F0502020204030204" pitchFamily="34" charset="0"/>
                </a:rPr>
                <a:t>0</a:t>
              </a:r>
              <a:endParaRPr lang="pt-BR" altLang="pt-BR" sz="2400">
                <a:latin typeface="Calibri" panose="020F0502020204030204" pitchFamily="34" charset="0"/>
              </a:endParaRPr>
            </a:p>
          </p:txBody>
        </p:sp>
      </p:grpSp>
      <p:grpSp>
        <p:nvGrpSpPr>
          <p:cNvPr id="36870" name="Group 31"/>
          <p:cNvGrpSpPr>
            <a:grpSpLocks/>
          </p:cNvGrpSpPr>
          <p:nvPr/>
        </p:nvGrpSpPr>
        <p:grpSpPr bwMode="auto">
          <a:xfrm>
            <a:off x="8077200" y="2743200"/>
            <a:ext cx="2362200" cy="1524000"/>
            <a:chOff x="240" y="1680"/>
            <a:chExt cx="1488" cy="960"/>
          </a:xfrm>
        </p:grpSpPr>
        <p:sp>
          <p:nvSpPr>
            <p:cNvPr id="36878" name="Line 32"/>
            <p:cNvSpPr>
              <a:spLocks noChangeShapeType="1"/>
            </p:cNvSpPr>
            <p:nvPr/>
          </p:nvSpPr>
          <p:spPr bwMode="auto">
            <a:xfrm flipV="1">
              <a:off x="384" y="1680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6879" name="Line 33"/>
            <p:cNvSpPr>
              <a:spLocks noChangeShapeType="1"/>
            </p:cNvSpPr>
            <p:nvPr/>
          </p:nvSpPr>
          <p:spPr bwMode="auto">
            <a:xfrm>
              <a:off x="240" y="2544"/>
              <a:ext cx="14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36871" name="AutoShape 34"/>
          <p:cNvSpPr>
            <a:spLocks noChangeArrowheads="1"/>
          </p:cNvSpPr>
          <p:nvPr/>
        </p:nvSpPr>
        <p:spPr bwMode="auto">
          <a:xfrm rot="10707351">
            <a:off x="8534400" y="3657600"/>
            <a:ext cx="685800" cy="4572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6872" name="AutoShape 35"/>
          <p:cNvSpPr>
            <a:spLocks noChangeArrowheads="1"/>
          </p:cNvSpPr>
          <p:nvPr/>
        </p:nvSpPr>
        <p:spPr bwMode="auto">
          <a:xfrm rot="-10786164">
            <a:off x="8839200" y="3429000"/>
            <a:ext cx="990600" cy="6858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pt-BR"/>
          </a:p>
        </p:txBody>
      </p:sp>
      <p:sp>
        <p:nvSpPr>
          <p:cNvPr id="36873" name="Line 36"/>
          <p:cNvSpPr>
            <a:spLocks noChangeShapeType="1"/>
          </p:cNvSpPr>
          <p:nvPr/>
        </p:nvSpPr>
        <p:spPr bwMode="auto">
          <a:xfrm>
            <a:off x="9336088" y="3438526"/>
            <a:ext cx="0" cy="752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36874" name="Text Box 37"/>
          <p:cNvSpPr txBox="1">
            <a:spLocks noChangeArrowheads="1"/>
          </p:cNvSpPr>
          <p:nvPr/>
        </p:nvSpPr>
        <p:spPr bwMode="auto">
          <a:xfrm>
            <a:off x="9191625" y="40386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sz="2400">
                <a:latin typeface="Calibri" panose="020F0502020204030204" pitchFamily="34" charset="0"/>
              </a:rPr>
              <a:t>z</a:t>
            </a:r>
            <a:r>
              <a:rPr lang="pt-BR" altLang="pt-BR" sz="2400" baseline="-25000">
                <a:latin typeface="Calibri" panose="020F0502020204030204" pitchFamily="34" charset="0"/>
              </a:rPr>
              <a:t>0</a:t>
            </a:r>
            <a:endParaRPr lang="pt-BR" altLang="pt-BR" sz="2400">
              <a:latin typeface="Calibri" panose="020F0502020204030204" pitchFamily="34" charset="0"/>
            </a:endParaRPr>
          </a:p>
        </p:txBody>
      </p:sp>
      <p:sp>
        <p:nvSpPr>
          <p:cNvPr id="39" name="Text Box 38"/>
          <p:cNvSpPr txBox="1">
            <a:spLocks noChangeArrowheads="1"/>
          </p:cNvSpPr>
          <p:nvPr/>
        </p:nvSpPr>
        <p:spPr bwMode="auto">
          <a:xfrm>
            <a:off x="2057400" y="48006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sz="2400">
                <a:latin typeface="Calibri" panose="020F0502020204030204" pitchFamily="34" charset="0"/>
              </a:rPr>
              <a:t>Centróide</a:t>
            </a:r>
          </a:p>
        </p:txBody>
      </p:sp>
      <p:sp>
        <p:nvSpPr>
          <p:cNvPr id="40" name="Text Box 39"/>
          <p:cNvSpPr txBox="1">
            <a:spLocks noChangeArrowheads="1"/>
          </p:cNvSpPr>
          <p:nvPr/>
        </p:nvSpPr>
        <p:spPr bwMode="auto">
          <a:xfrm>
            <a:off x="5181600" y="4800601"/>
            <a:ext cx="228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sz="2400">
                <a:latin typeface="Calibri" panose="020F0502020204030204" pitchFamily="34" charset="0"/>
              </a:rPr>
              <a:t>Primeiro dos máximos</a:t>
            </a:r>
          </a:p>
        </p:txBody>
      </p:sp>
      <p:sp>
        <p:nvSpPr>
          <p:cNvPr id="41" name="Text Box 40"/>
          <p:cNvSpPr txBox="1">
            <a:spLocks noChangeArrowheads="1"/>
          </p:cNvSpPr>
          <p:nvPr/>
        </p:nvSpPr>
        <p:spPr bwMode="auto">
          <a:xfrm>
            <a:off x="8229600" y="4800601"/>
            <a:ext cx="228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sz="2400">
                <a:latin typeface="Calibri" panose="020F0502020204030204" pitchFamily="34" charset="0"/>
              </a:rPr>
              <a:t>Média dos  Máximos</a:t>
            </a:r>
            <a:endParaRPr lang="pt-BR" altLang="pt-BR" sz="2000">
              <a:latin typeface="Calibri" panose="020F0502020204030204" pitchFamily="34" charset="0"/>
            </a:endParaRPr>
          </a:p>
        </p:txBody>
      </p:sp>
      <p:sp>
        <p:nvSpPr>
          <p:cNvPr id="42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 dirty="0"/>
              <a:t>Gráficos do métodos</a:t>
            </a:r>
          </a:p>
        </p:txBody>
      </p:sp>
    </p:spTree>
    <p:extLst>
      <p:ext uri="{BB962C8B-B14F-4D97-AF65-F5344CB8AC3E}">
        <p14:creationId xmlns:p14="http://schemas.microsoft.com/office/powerpoint/2010/main" val="297707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39" grpId="0" autoUpdateAnimBg="0"/>
      <p:bldP spid="40" grpId="0" autoUpdateAnimBg="0"/>
      <p:bldP spid="41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Resumo</a:t>
            </a:r>
          </a:p>
        </p:txBody>
      </p:sp>
      <p:pic>
        <p:nvPicPr>
          <p:cNvPr id="1026" name="Imagem 3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12" y="1681849"/>
            <a:ext cx="11222117" cy="2617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tângulo 3"/>
          <p:cNvSpPr/>
          <p:nvPr/>
        </p:nvSpPr>
        <p:spPr>
          <a:xfrm>
            <a:off x="1528548" y="4478610"/>
            <a:ext cx="10663451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pt-BR" sz="28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Aplicando-se as operações básicas aos conjuntos </a:t>
            </a:r>
            <a:r>
              <a:rPr lang="pt-BR" sz="2800" dirty="0" err="1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fuzzy</a:t>
            </a:r>
            <a:r>
              <a:rPr lang="pt-BR" sz="28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obtêm-se as regras de produção </a:t>
            </a:r>
            <a:r>
              <a:rPr lang="pt-BR" sz="2800" dirty="0" err="1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fuzzy</a:t>
            </a:r>
            <a:r>
              <a:rPr lang="pt-BR" sz="28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sendo referenciados na própria experiência humana e possuem a seguinte forma:</a:t>
            </a:r>
          </a:p>
          <a:p>
            <a:pPr algn="just">
              <a:spcBef>
                <a:spcPts val="60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pt-BR" sz="28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(IF) &lt;Antecedente&gt; ENTÃO (THEN) &lt;Consequente&gt;.</a:t>
            </a:r>
            <a:endParaRPr lang="pt-BR" sz="2800" dirty="0"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486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Resumo</a:t>
            </a:r>
          </a:p>
        </p:txBody>
      </p:sp>
      <p:pic>
        <p:nvPicPr>
          <p:cNvPr id="1026" name="Imagem 3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848" y="448518"/>
            <a:ext cx="5467989" cy="127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ângulo 2"/>
          <p:cNvSpPr/>
          <p:nvPr/>
        </p:nvSpPr>
        <p:spPr>
          <a:xfrm>
            <a:off x="1750200" y="1899341"/>
            <a:ext cx="10246182" cy="4632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8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sistema compara as variáveis de entrada (escalares) com as funções de pertinência dos antecedentes para obtenção dos valores </a:t>
            </a:r>
            <a:r>
              <a:rPr lang="pt-BR" sz="2800" dirty="0" err="1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fuzzy</a:t>
            </a:r>
            <a:r>
              <a:rPr lang="pt-BR" sz="28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cada variável linguística (Processo chamado de </a:t>
            </a:r>
            <a:r>
              <a:rPr lang="pt-BR" sz="2800" dirty="0" err="1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fuzzyficação</a:t>
            </a:r>
            <a:r>
              <a:rPr lang="pt-BR" sz="28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ou generalização);</a:t>
            </a:r>
          </a:p>
          <a:p>
            <a:pPr marL="342900" lvl="0" indent="-342900" algn="just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8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valores </a:t>
            </a:r>
            <a:r>
              <a:rPr lang="pt-BR" sz="2800" dirty="0" err="1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fuzzy</a:t>
            </a:r>
            <a:r>
              <a:rPr lang="pt-BR" sz="28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são combinados de acordo com as regras definidas e os seus respectivos pesos;</a:t>
            </a:r>
          </a:p>
          <a:p>
            <a:pPr marL="342900" lvl="0" indent="-342900" algn="just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8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São gerados valores consequentes de cada regra dependendo dos respectivos pesos;</a:t>
            </a:r>
          </a:p>
          <a:p>
            <a:pPr marL="342900" lvl="0" indent="-342900" algn="just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pt-BR" sz="28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 valores consequentes são agrupados para produção de uma saída escalar (Este passo é chamado de </a:t>
            </a:r>
            <a:r>
              <a:rPr lang="pt-BR" sz="2800" dirty="0" err="1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defuzzyficação</a:t>
            </a:r>
            <a:r>
              <a:rPr lang="pt-BR" sz="28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ou especificação);</a:t>
            </a:r>
            <a:endParaRPr lang="pt-BR" sz="2800" dirty="0"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5268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/>
              <a:t>Outras aplicações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262752" y="1264555"/>
            <a:ext cx="974843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O comportamento apresentado pela lógica </a:t>
            </a:r>
            <a:r>
              <a:rPr lang="pt-BR" sz="3200" dirty="0" err="1"/>
              <a:t>fuzzy</a:t>
            </a:r>
            <a:r>
              <a:rPr lang="pt-BR" sz="3200" dirty="0"/>
              <a:t> tem grandes semelhanças a forma humana de processar as informações, não sendo booleana mas sim trazendo consigo inferências e aproximações.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Esta característica faz com que a Lógica </a:t>
            </a:r>
            <a:r>
              <a:rPr lang="pt-BR" sz="3200" dirty="0" err="1"/>
              <a:t>Fuzzy</a:t>
            </a:r>
            <a:r>
              <a:rPr lang="pt-BR" sz="3200" dirty="0"/>
              <a:t>  seja amplamente utilizada em modelos de Inteligência Artificial onde se busca sempre esta proximidade do comportamento humano.</a:t>
            </a:r>
          </a:p>
        </p:txBody>
      </p:sp>
    </p:spTree>
    <p:extLst>
      <p:ext uri="{BB962C8B-B14F-4D97-AF65-F5344CB8AC3E}">
        <p14:creationId xmlns:p14="http://schemas.microsoft.com/office/powerpoint/2010/main" val="1548956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/>
              <a:t>Outras aplicações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262752" y="1264555"/>
            <a:ext cx="9748434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Uma   das   grandes   aplicações   da   lógica  </a:t>
            </a:r>
            <a:r>
              <a:rPr lang="pt-BR" sz="3200" dirty="0" err="1"/>
              <a:t>fuzzy</a:t>
            </a:r>
            <a:r>
              <a:rPr lang="pt-BR" sz="3200" dirty="0"/>
              <a:t>  na   inteligência   artificial   é   no controle automático de </a:t>
            </a:r>
            <a:r>
              <a:rPr lang="pt-BR" sz="3200" dirty="0" err="1"/>
              <a:t>vôos</a:t>
            </a:r>
            <a:r>
              <a:rPr lang="pt-BR" sz="3200" dirty="0"/>
              <a:t> de aviões.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A princípio esta lógica não era bem vistas pelos engenheiros porém com o passar dos anos se tornou natural que a lógica  </a:t>
            </a:r>
            <a:r>
              <a:rPr lang="pt-BR" sz="3200" dirty="0" err="1"/>
              <a:t>fuzzy</a:t>
            </a:r>
            <a:r>
              <a:rPr lang="pt-BR" sz="3200" dirty="0"/>
              <a:t>  poderia efetivamente ser aplicada para o controle de </a:t>
            </a:r>
            <a:r>
              <a:rPr lang="pt-BR" sz="3200" dirty="0" err="1"/>
              <a:t>vôos</a:t>
            </a:r>
            <a:r>
              <a:rPr lang="pt-BR" sz="3200" dirty="0"/>
              <a:t> visto que esta operação tem uma grande gama de variações onde é necessária tomadas de decisões muitas vezes baseadas em aproximações.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842452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/>
              <a:t>Outras aplicações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262752" y="1264555"/>
            <a:ext cx="974843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BOVESPA, onde se faz controles financeiros.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NASA, onde se controla o aquecimento dos motores das espaçonaves.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Radares de Velocidades, para reconhecimento das placas.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Supervisão de Linhas de Produção, efetuando controles necessários 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Robôs, buscando processamentos próximos do humano.</a:t>
            </a:r>
          </a:p>
        </p:txBody>
      </p:sp>
    </p:spTree>
    <p:extLst>
      <p:ext uri="{BB962C8B-B14F-4D97-AF65-F5344CB8AC3E}">
        <p14:creationId xmlns:p14="http://schemas.microsoft.com/office/powerpoint/2010/main" val="3140713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/>
              <a:t>Outras aplicações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808" y="1264554"/>
            <a:ext cx="8665489" cy="547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32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/>
              <a:t>Outras aplicações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681" y="1528026"/>
            <a:ext cx="10242931" cy="37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11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Revisão (Propriedades)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008" y="1905000"/>
            <a:ext cx="5786828" cy="126928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008" y="3185890"/>
            <a:ext cx="6596726" cy="206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67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/>
              <a:t>Outras aplicações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123" y="1264555"/>
            <a:ext cx="9476165" cy="542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474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sz="4000" dirty="0"/>
              <a:t>Simulação no </a:t>
            </a:r>
            <a:r>
              <a:rPr lang="pt-BR" sz="4000" dirty="0" err="1"/>
              <a:t>Matlab</a:t>
            </a:r>
            <a:endParaRPr lang="pt-BR" sz="4000" dirty="0"/>
          </a:p>
        </p:txBody>
      </p:sp>
      <p:sp>
        <p:nvSpPr>
          <p:cNvPr id="4" name="Retângulo 3"/>
          <p:cNvSpPr/>
          <p:nvPr/>
        </p:nvSpPr>
        <p:spPr>
          <a:xfrm>
            <a:off x="2174551" y="2194454"/>
            <a:ext cx="974843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Digite </a:t>
            </a:r>
            <a:r>
              <a:rPr lang="pt-BR" sz="3200" dirty="0" err="1"/>
              <a:t>Fuzzy</a:t>
            </a:r>
            <a:r>
              <a:rPr lang="pt-BR" sz="3200" dirty="0"/>
              <a:t> no </a:t>
            </a:r>
            <a:r>
              <a:rPr lang="pt-BR" sz="3200" dirty="0" err="1"/>
              <a:t>shell</a:t>
            </a:r>
            <a:r>
              <a:rPr lang="pt-BR" sz="3200" dirty="0"/>
              <a:t> do </a:t>
            </a:r>
            <a:r>
              <a:rPr lang="pt-BR" sz="3200" dirty="0" err="1"/>
              <a:t>matlab</a:t>
            </a:r>
            <a:r>
              <a:rPr lang="pt-BR" sz="32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Empréstimo de um banco.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Dados de entrada: Renda Mensal, renda comprometida e Histórico do Cliente.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Saída: Ricos de fazer empréstimo ao cliente.</a:t>
            </a:r>
          </a:p>
        </p:txBody>
      </p:sp>
    </p:spTree>
    <p:extLst>
      <p:ext uri="{BB962C8B-B14F-4D97-AF65-F5344CB8AC3E}">
        <p14:creationId xmlns:p14="http://schemas.microsoft.com/office/powerpoint/2010/main" val="4035457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sz="4000" dirty="0"/>
              <a:t>Simulação no </a:t>
            </a:r>
            <a:r>
              <a:rPr lang="pt-BR" sz="4000" dirty="0" err="1"/>
              <a:t>Matlab</a:t>
            </a:r>
            <a:endParaRPr lang="pt-BR" sz="4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263" y="1458697"/>
            <a:ext cx="7538069" cy="512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135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sz="4000" dirty="0"/>
              <a:t>Simulação no </a:t>
            </a:r>
            <a:r>
              <a:rPr lang="pt-BR" sz="4000" dirty="0" err="1"/>
              <a:t>Matlab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268" y="1641368"/>
            <a:ext cx="80010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019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sz="4000" dirty="0"/>
              <a:t>Simulação no </a:t>
            </a:r>
            <a:r>
              <a:rPr lang="pt-BR" sz="4000" dirty="0" err="1"/>
              <a:t>Matlab</a:t>
            </a:r>
            <a:endParaRPr lang="pt-BR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432" y="1579374"/>
            <a:ext cx="80010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772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sz="4000" dirty="0"/>
              <a:t>Simulação no </a:t>
            </a:r>
            <a:r>
              <a:rPr lang="pt-BR" sz="4000" dirty="0" err="1"/>
              <a:t>Matlab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14" y="1563876"/>
            <a:ext cx="80010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008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sz="4000" dirty="0"/>
              <a:t>Simulação no </a:t>
            </a:r>
            <a:r>
              <a:rPr lang="pt-BR" sz="4000" dirty="0" err="1"/>
              <a:t>Matlab</a:t>
            </a:r>
            <a:endParaRPr lang="pt-BR" sz="4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237" y="1439888"/>
            <a:ext cx="6101166" cy="514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680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sz="4000" dirty="0"/>
              <a:t>Simulação no </a:t>
            </a:r>
            <a:r>
              <a:rPr lang="pt-BR" sz="4000" dirty="0" err="1"/>
              <a:t>Matlab</a:t>
            </a:r>
            <a:endParaRPr lang="pt-BR" sz="4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268" y="1517380"/>
            <a:ext cx="8456344" cy="489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38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sz="4000" dirty="0"/>
              <a:t>Simulação no </a:t>
            </a:r>
            <a:r>
              <a:rPr lang="pt-BR" sz="4000" dirty="0" err="1"/>
              <a:t>Matlab</a:t>
            </a:r>
            <a:endParaRPr lang="pt-BR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288" y="1439889"/>
            <a:ext cx="6209654" cy="523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912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/>
              <a:t> Aplicação na dosimetria das penas</a:t>
            </a:r>
            <a:br>
              <a:rPr lang="pt-BR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724167" y="1754201"/>
            <a:ext cx="10217624" cy="5062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28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Dosimetria das penas segundo o direito penal</a:t>
            </a:r>
          </a:p>
          <a:p>
            <a:pPr marL="457200" indent="-457200" algn="just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28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Para o presente trabalho a parte principal da individualização da pena está no contexto do cálculo da pena imposta ao agente infrator, aspecto judicial. </a:t>
            </a:r>
          </a:p>
          <a:p>
            <a:pPr marL="457200" indent="-457200" algn="just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28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Neste momento o julgador, já chegou à conclusão de que o fato praticado é proibido por lei, foi cometido ilegalmente e que o sujeito ativo é culpável. </a:t>
            </a:r>
          </a:p>
          <a:p>
            <a:pPr marL="457200" indent="-457200" algn="just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28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Contudo, na hora de estipular a pena ao agente infrator, o juiz deve obedecer aos princípios estabelecidos por lei dentro dos limites estabelecidos pelo legislador (mínimo e máximo abstratamente fixados para a pena).</a:t>
            </a:r>
            <a:endParaRPr lang="pt-BR" sz="2800" dirty="0"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08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Lógica </a:t>
            </a:r>
            <a:r>
              <a:rPr lang="pt-BR" dirty="0" err="1"/>
              <a:t>Fuzzy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42699" y="2133600"/>
            <a:ext cx="9635319" cy="3777622"/>
          </a:xfrm>
        </p:spPr>
        <p:txBody>
          <a:bodyPr>
            <a:normAutofit lnSpcReduction="10000"/>
          </a:bodyPr>
          <a:lstStyle/>
          <a:p>
            <a:r>
              <a:rPr lang="pt-BR" sz="2800" dirty="0"/>
              <a:t>Quanto vale perto na sentença: “Estive perto de sua casa”</a:t>
            </a:r>
          </a:p>
          <a:p>
            <a:r>
              <a:rPr lang="pt-BR" sz="2800" dirty="0"/>
              <a:t>Ele chegou muito perto do automóvel</a:t>
            </a:r>
          </a:p>
          <a:p>
            <a:r>
              <a:rPr lang="pt-BR" sz="2800" dirty="0"/>
              <a:t>Como essa expressões são tradadas a luz da teoria clássica e da teoria </a:t>
            </a:r>
            <a:r>
              <a:rPr lang="pt-BR" sz="2800" dirty="0" err="1"/>
              <a:t>fuzzy</a:t>
            </a:r>
            <a:r>
              <a:rPr lang="pt-BR" sz="2800" dirty="0"/>
              <a:t>?</a:t>
            </a:r>
          </a:p>
          <a:p>
            <a:r>
              <a:rPr lang="pt-BR" sz="2800" dirty="0"/>
              <a:t>Lógica </a:t>
            </a:r>
            <a:r>
              <a:rPr lang="pt-BR" sz="2800" dirty="0" err="1"/>
              <a:t>Fuzzy</a:t>
            </a:r>
            <a:r>
              <a:rPr lang="pt-BR" sz="2800" dirty="0"/>
              <a:t>: é usada para o tratamento do raciocínio aproximado ao invés do exato (teoria dos conjuntos).</a:t>
            </a:r>
          </a:p>
        </p:txBody>
      </p:sp>
    </p:spTree>
    <p:extLst>
      <p:ext uri="{BB962C8B-B14F-4D97-AF65-F5344CB8AC3E}">
        <p14:creationId xmlns:p14="http://schemas.microsoft.com/office/powerpoint/2010/main" val="29270663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/>
              <a:t> Emprego do sistema</a:t>
            </a:r>
          </a:p>
        </p:txBody>
      </p:sp>
      <p:sp>
        <p:nvSpPr>
          <p:cNvPr id="5" name="Retângulo 4"/>
          <p:cNvSpPr/>
          <p:nvPr/>
        </p:nvSpPr>
        <p:spPr>
          <a:xfrm>
            <a:off x="1724167" y="1754201"/>
            <a:ext cx="1021762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 Código Penal, em seu art. 68, preconiza: “Art. 68 - A pena-base será fixada atendendo-se ao critério do art. 59 deste Código; em seguida serão consideradas as circunstâncias atenuantes e agravantes; por último, as causas de diminuição e de aumento”.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Dessa forma, o processo </a:t>
            </a:r>
            <a:r>
              <a:rPr lang="pt-BR" sz="2800" dirty="0" err="1"/>
              <a:t>individualizador</a:t>
            </a:r>
            <a:r>
              <a:rPr lang="pt-BR" sz="2800" dirty="0"/>
              <a:t> de aplicação da pena deve desdobra-se em três etapas: fixação da pena de acordo com as circunstâncias judiciais; ponderação das circunstâncias agravantes e atenuantes legais; por fim devem ser consideradas as causas de aumento e diminuição de pena.</a:t>
            </a:r>
          </a:p>
        </p:txBody>
      </p:sp>
    </p:spTree>
    <p:extLst>
      <p:ext uri="{BB962C8B-B14F-4D97-AF65-F5344CB8AC3E}">
        <p14:creationId xmlns:p14="http://schemas.microsoft.com/office/powerpoint/2010/main" val="10558614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/>
              <a:t> Variáveis de entrada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/>
          </p:nvPr>
        </p:nvGraphicFramePr>
        <p:xfrm>
          <a:off x="1432347" y="1533438"/>
          <a:ext cx="10291080" cy="4881009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484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5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614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1355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 dirty="0">
                          <a:effectLst/>
                        </a:rPr>
                        <a:t>VARIÁVEL LINGUÍSTICAS DE ENTRADA</a:t>
                      </a:r>
                      <a:endParaRPr lang="pt-BR" sz="28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VALORES ESCALARES DE ENTRADA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TERMOS LINGUÍSTICOS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1355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Culpabilidade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0 a 10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Baixo-grau, médio-baixo-grau, médio-grau, médio-alto-grau, alto-grau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1355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Antecedentes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0 a 10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Bons-antecedentes, maus-antecedentes, péssimo-antecedentes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4236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Conduta Social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0 a 10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Boa-conduta, má-conduta, péssima-conduta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118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Personalidade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-5 a 5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Pacato, normal, violento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118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Motivo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-5 a 5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Aceitável, justo, reprovável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118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Consequências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0 a 10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Leve, branda, grave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4236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Comportamento da Vítima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0 a 10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Não-contribuiu, contribuiu-pouco, provocou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118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Circunstâncias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0 a 10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 dirty="0" err="1">
                          <a:effectLst/>
                        </a:rPr>
                        <a:t>Irrelevantes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frio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bárbaro</a:t>
                      </a:r>
                      <a:endParaRPr lang="pt-BR" sz="28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6691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/>
              <a:t> Variáveis de saída</a:t>
            </a:r>
          </a:p>
        </p:txBody>
      </p:sp>
      <p:sp>
        <p:nvSpPr>
          <p:cNvPr id="4" name="Retângulo 3"/>
          <p:cNvSpPr/>
          <p:nvPr/>
        </p:nvSpPr>
        <p:spPr>
          <a:xfrm>
            <a:off x="1369325" y="1469272"/>
            <a:ext cx="1059976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variável de saída representa a pena-base do réu, sendo esta caracterizada pelos valores de saída correspondentes ao da pena mínima e máxima determinada pelo CP, para cada crime em questão.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Por exemplo, para o caso do crime de homicídio (art. 121 do CP) a pena é de 6 a 20 anos de reclusão, sendo este considerado qualificado (art. 121, § 2º do CP) a pena-base será estabelecida entre 12 e 30 anos, e assim, consecutivamente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680722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/>
              <a:t> Variáveis de saída</a:t>
            </a:r>
          </a:p>
        </p:txBody>
      </p:sp>
      <p:pic>
        <p:nvPicPr>
          <p:cNvPr id="6146" name="Imagem 17"/>
          <p:cNvPicPr>
            <a:picLocks noChangeAspect="1" noChangeArrowheads="1"/>
          </p:cNvPicPr>
          <p:nvPr/>
        </p:nvPicPr>
        <p:blipFill>
          <a:blip r:embed="rId2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03" y="1436189"/>
            <a:ext cx="10917547" cy="4882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50069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/>
              <a:t> Regras de inferência</a:t>
            </a:r>
          </a:p>
        </p:txBody>
      </p:sp>
      <p:sp>
        <p:nvSpPr>
          <p:cNvPr id="3" name="Retângulo 2"/>
          <p:cNvSpPr/>
          <p:nvPr/>
        </p:nvSpPr>
        <p:spPr>
          <a:xfrm>
            <a:off x="1255594" y="1264555"/>
            <a:ext cx="10936405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pt-BR" sz="27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Foram implementadas 35 regras de inferência que compõem o processo decisório: </a:t>
            </a:r>
          </a:p>
          <a:p>
            <a:pPr marL="342900" lvl="0" indent="-342900" algn="just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7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26 primeiras regras analisam individualmente cada circunstância judicial. A essas foi atribuído o menor peso (0,5), pois individualmente cada circunstância não deve influenciar o resultado final consideravelmente;</a:t>
            </a:r>
          </a:p>
          <a:p>
            <a:pPr marL="342900" lvl="0" indent="-342900" algn="just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7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regras entre 27 e 32 analisam grupos de circunstâncias mais relevantes, para tanto tiveram peso maior (0,8), pois devem influenciar mais que as circunstâncias individualmente, contudo não podem influenciar mais que o conjunto completo;</a:t>
            </a:r>
          </a:p>
          <a:p>
            <a:pPr marL="342900" lvl="0" indent="-342900" algn="just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7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regras 33, 34 e 35 analisam todas as circunstâncias ao mesmo tempo e tem influencia direta no resultado, para isso foi-lhes atribuído o peso máximo (1).</a:t>
            </a:r>
            <a:endParaRPr lang="pt-BR" sz="2700" dirty="0">
              <a:effectLst/>
              <a:latin typeface="Times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7340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/>
              <a:t> </a:t>
            </a:r>
            <a:r>
              <a:rPr lang="pt-BR" dirty="0" err="1"/>
              <a:t>Defuzificação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815152" y="1264555"/>
            <a:ext cx="103768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 método de </a:t>
            </a:r>
            <a:r>
              <a:rPr lang="pt-BR" sz="2800" dirty="0" err="1"/>
              <a:t>defuzzyficação</a:t>
            </a:r>
            <a:r>
              <a:rPr lang="pt-BR" sz="2800" dirty="0"/>
              <a:t> escolhido para a implementação da ferramenta foi o </a:t>
            </a:r>
            <a:r>
              <a:rPr lang="pt-BR" sz="2800" dirty="0" err="1"/>
              <a:t>Midlle</a:t>
            </a:r>
            <a:r>
              <a:rPr lang="pt-BR" sz="2800" dirty="0"/>
              <a:t> </a:t>
            </a:r>
            <a:r>
              <a:rPr lang="pt-BR" sz="2800" dirty="0" err="1"/>
              <a:t>of</a:t>
            </a:r>
            <a:r>
              <a:rPr lang="pt-BR" sz="2800" dirty="0"/>
              <a:t> </a:t>
            </a:r>
            <a:r>
              <a:rPr lang="pt-BR" sz="2800" dirty="0" err="1"/>
              <a:t>Maximum</a:t>
            </a:r>
            <a:r>
              <a:rPr lang="pt-BR" sz="2800" dirty="0"/>
              <a:t> (MOM), para o qual são consideradas as médias dos valores dos máximos envolvidos no processo de agregação.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Objetivou-se com isso a cominação da pena mais razoável possível ao réu, sob a ótica da análise de todas as circunstâncias judiciais abordadas, contudo serão analisadas outras formas de </a:t>
            </a:r>
            <a:r>
              <a:rPr lang="pt-BR" sz="2800" dirty="0" err="1"/>
              <a:t>defuzzyficação</a:t>
            </a:r>
            <a:r>
              <a:rPr lang="pt-BR" sz="28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4825115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/>
              <a:t> </a:t>
            </a:r>
            <a:r>
              <a:rPr lang="pt-BR" dirty="0" err="1"/>
              <a:t>Defuzificação</a:t>
            </a:r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1815152" y="1264555"/>
            <a:ext cx="1037684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Existem cinco operações básicas que utilizadas pelo modelo </a:t>
            </a:r>
            <a:r>
              <a:rPr lang="pt-BR" sz="2800" dirty="0" err="1"/>
              <a:t>Mandani</a:t>
            </a:r>
            <a:r>
              <a:rPr lang="pt-BR" sz="2800" dirty="0"/>
              <a:t> para </a:t>
            </a:r>
            <a:r>
              <a:rPr lang="pt-BR" sz="2800" dirty="0" err="1"/>
              <a:t>defuzzyficação</a:t>
            </a:r>
            <a:r>
              <a:rPr lang="pt-BR" sz="2800" dirty="0"/>
              <a:t> de conjuntos </a:t>
            </a:r>
            <a:r>
              <a:rPr lang="pt-BR" sz="2800" dirty="0" err="1"/>
              <a:t>fuzzy</a:t>
            </a:r>
            <a:r>
              <a:rPr lang="pt-BR" sz="2800" dirty="0"/>
              <a:t>, os mais comuns são o </a:t>
            </a:r>
            <a:r>
              <a:rPr lang="pt-BR" sz="2800" dirty="0" err="1"/>
              <a:t>centróide</a:t>
            </a:r>
            <a:r>
              <a:rPr lang="pt-BR" sz="2800" dirty="0"/>
              <a:t> (que é o resultado do cálculo do centro de massa da função de pertinência de saída) e o média dos máximos ou MOM (calculado como a média dos pontos máximos locais da função de pertinência do conjunto de saída).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Além dessas operações ainda existem o bissetor (ou </a:t>
            </a:r>
            <a:r>
              <a:rPr lang="pt-BR" sz="2800" dirty="0" err="1"/>
              <a:t>Bisector</a:t>
            </a:r>
            <a:r>
              <a:rPr lang="pt-BR" sz="2800" dirty="0"/>
              <a:t>), maior dos máximos ou LOM e o menor dos máximos ou SOM.</a:t>
            </a: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2948359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/>
              <a:t> Funcionamento</a:t>
            </a:r>
          </a:p>
        </p:txBody>
      </p:sp>
      <p:pic>
        <p:nvPicPr>
          <p:cNvPr id="7170" name="Imagem 18"/>
          <p:cNvPicPr>
            <a:picLocks noChangeAspect="1" noChangeArrowheads="1"/>
          </p:cNvPicPr>
          <p:nvPr/>
        </p:nvPicPr>
        <p:blipFill>
          <a:blip r:embed="rId2">
            <a:lum bright="-3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985" y="1387557"/>
            <a:ext cx="9057350" cy="5470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59562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/>
              <a:t> Funcionamento</a:t>
            </a:r>
          </a:p>
        </p:txBody>
      </p:sp>
      <p:pic>
        <p:nvPicPr>
          <p:cNvPr id="12290" name="Imagem 25"/>
          <p:cNvPicPr>
            <a:picLocks noChangeAspect="1" noChangeArrowheads="1"/>
          </p:cNvPicPr>
          <p:nvPr/>
        </p:nvPicPr>
        <p:blipFill>
          <a:blip r:embed="rId2">
            <a:lum bright="-2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842" y="1302891"/>
            <a:ext cx="9724504" cy="5497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79464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/>
              <a:t> Resultados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/>
          </p:nvPr>
        </p:nvGraphicFramePr>
        <p:xfrm>
          <a:off x="1735422" y="1395597"/>
          <a:ext cx="9933416" cy="49642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5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1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94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88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788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06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86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1584"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Nº do teste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 dirty="0">
                          <a:effectLst/>
                        </a:rPr>
                        <a:t>VALORES DE ENTRADA</a:t>
                      </a:r>
                      <a:endParaRPr lang="pt-BR" sz="28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5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PENA-BASE ENCONTRADA POR MÉTODO DE DEFUZZYFICAÇÃO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9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MOM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SOM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CENTROIDE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BISECTOR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LOM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92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1.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[0 0 0 -5 -5 0 10 0]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7.1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6.98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92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2.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[10 10 10 5 5 10 0 10]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18.1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18.3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92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3.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[5 10 10 5 5 10 0 10]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19.6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19.3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17.7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18.3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92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4.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[5 5 10 5 5 10 0 10]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18.6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18.6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16.8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17.9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18.6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92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5.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[5 5 10 5 5 10 5 10]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18.3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18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15.9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16.6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18.5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792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6.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[0 5 5 5 -5 10 5 0]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7.26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7.12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13.3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13.8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7.4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5792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7.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[0 5 5 -5 -5 10 0 10]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18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18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14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15.2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18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5792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8.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[0 5 5 -5 -5 5 5 5]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14.5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14.5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12.1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12.7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14.5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5792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9.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[0 2 3 2 -2 2 2 2]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7.54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7.54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11.7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11.2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7.54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5792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10.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[9 8 8 0 0 9 5 0]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18.3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18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14.4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14.5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18.6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5792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11.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[0 0 10 0 0 0 5 0]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7.4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7.4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11.1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10.6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7.4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5792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12.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[10 0 10 5 5 10 0 10]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19.6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19.2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17.5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18.5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5792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13.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[10 10 10 5 5 10 10 0]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18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18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16.5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17.9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18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5792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14.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[10 10 10 -5 -5 10 10 10]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18.5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18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15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17.8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18.9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5792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15.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[10 0 0 5 5 10 10 10]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18.5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18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15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>
                          <a:effectLst/>
                        </a:rPr>
                        <a:t>17.8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600" dirty="0">
                          <a:effectLst/>
                        </a:rPr>
                        <a:t>18.9</a:t>
                      </a:r>
                      <a:endParaRPr lang="pt-BR" sz="28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512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Raciocínio exato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42699" y="2133600"/>
            <a:ext cx="9635319" cy="3777622"/>
          </a:xfrm>
        </p:spPr>
        <p:txBody>
          <a:bodyPr>
            <a:normAutofit/>
          </a:bodyPr>
          <a:lstStyle/>
          <a:p>
            <a:r>
              <a:rPr lang="pt-BR" sz="2800" dirty="0"/>
              <a:t>Utiliza a teoria clássica dos conjuntos.</a:t>
            </a:r>
          </a:p>
          <a:p>
            <a:r>
              <a:rPr lang="pt-BR" sz="2800" dirty="0"/>
              <a:t>Velocidade de processamento = {lento, rápido}</a:t>
            </a:r>
          </a:p>
          <a:p>
            <a:r>
              <a:rPr lang="pt-BR" sz="2800" dirty="0"/>
              <a:t>Lento = 0</a:t>
            </a:r>
          </a:p>
          <a:p>
            <a:r>
              <a:rPr lang="pt-BR" sz="2800" dirty="0"/>
              <a:t>Rápido = 1</a:t>
            </a:r>
          </a:p>
          <a:p>
            <a:r>
              <a:rPr lang="pt-BR" sz="2800" dirty="0"/>
              <a:t>Determinado elemento somente poderá estar em apenas um dos estados distintos previsto para a variável em consideração.</a:t>
            </a:r>
          </a:p>
        </p:txBody>
      </p:sp>
    </p:spTree>
    <p:extLst>
      <p:ext uri="{BB962C8B-B14F-4D97-AF65-F5344CB8AC3E}">
        <p14:creationId xmlns:p14="http://schemas.microsoft.com/office/powerpoint/2010/main" val="6682255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804D279C-B1F2-401D-95B6-99C741907E60}" type="slidenum">
              <a:rPr lang="pt-BR" altLang="pt-BR"/>
              <a:pPr eaLnBrk="1" hangingPunct="1"/>
              <a:t>70</a:t>
            </a:fld>
            <a:endParaRPr lang="pt-BR" altLang="pt-BR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pt-BR" altLang="pt-BR" b="1" dirty="0"/>
              <a:t>Um exemplo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442302" y="1444276"/>
            <a:ext cx="9749698" cy="4216750"/>
          </a:xfrm>
        </p:spPr>
        <p:txBody>
          <a:bodyPr>
            <a:noAutofit/>
          </a:bodyPr>
          <a:lstStyle/>
          <a:p>
            <a:pPr eaLnBrk="1" hangingPunct="1"/>
            <a:r>
              <a:rPr lang="pt-BR" altLang="pt-BR" sz="2200" dirty="0"/>
              <a:t>Objetivo do sistema: </a:t>
            </a:r>
          </a:p>
          <a:p>
            <a:pPr lvl="1" eaLnBrk="1" hangingPunct="1"/>
            <a:r>
              <a:rPr lang="pt-BR" altLang="pt-BR" sz="2200" dirty="0"/>
              <a:t>um analista de projetos de uma empresa que determina o risco de um determinado projeto</a:t>
            </a:r>
          </a:p>
          <a:p>
            <a:pPr eaLnBrk="1" hangingPunct="1"/>
            <a:r>
              <a:rPr lang="pt-BR" altLang="pt-BR" sz="2200" dirty="0"/>
              <a:t>Variáveis de  entrada:</a:t>
            </a:r>
          </a:p>
          <a:p>
            <a:pPr lvl="2" eaLnBrk="1" hangingPunct="1"/>
            <a:r>
              <a:rPr lang="pt-BR" altLang="pt-BR" sz="2200" dirty="0"/>
              <a:t>quantidade de dinheiro e de pessoas envolvidas no projeto</a:t>
            </a:r>
          </a:p>
          <a:p>
            <a:pPr eaLnBrk="1" hangingPunct="1"/>
            <a:r>
              <a:rPr lang="pt-BR" altLang="pt-BR" sz="2200" dirty="0"/>
              <a:t>Base de conhecimento</a:t>
            </a:r>
          </a:p>
          <a:p>
            <a:pPr eaLnBrk="1" hangingPunct="1">
              <a:buFont typeface="Wingdings" panose="05000000000000000000" pitchFamily="2" charset="2"/>
              <a:buAutoNum type="arabicPeriod"/>
            </a:pPr>
            <a:r>
              <a:rPr lang="pt-BR" altLang="pt-BR" sz="2200" dirty="0"/>
              <a:t>Se dinheiro é adequado </a:t>
            </a:r>
            <a:r>
              <a:rPr lang="pt-BR" altLang="pt-BR" sz="2200" dirty="0">
                <a:solidFill>
                  <a:schemeClr val="hlink"/>
                </a:solidFill>
              </a:rPr>
              <a:t>ou</a:t>
            </a:r>
            <a:r>
              <a:rPr lang="pt-BR" altLang="pt-BR" sz="2200" dirty="0"/>
              <a:t> pessoal é baixo então risco é pequeno</a:t>
            </a:r>
          </a:p>
          <a:p>
            <a:pPr eaLnBrk="1" hangingPunct="1">
              <a:buFont typeface="Wingdings" panose="05000000000000000000" pitchFamily="2" charset="2"/>
              <a:buAutoNum type="arabicPeriod"/>
            </a:pPr>
            <a:r>
              <a:rPr lang="pt-BR" altLang="pt-BR" sz="2200" dirty="0"/>
              <a:t>Se dinheiro é médio </a:t>
            </a:r>
            <a:r>
              <a:rPr lang="pt-BR" altLang="pt-BR" sz="2200" dirty="0">
                <a:solidFill>
                  <a:schemeClr val="hlink"/>
                </a:solidFill>
              </a:rPr>
              <a:t>e</a:t>
            </a:r>
            <a:r>
              <a:rPr lang="pt-BR" altLang="pt-BR" sz="2200" dirty="0"/>
              <a:t> pessoal é alto, então risco é normal</a:t>
            </a:r>
          </a:p>
          <a:p>
            <a:pPr eaLnBrk="1" hangingPunct="1">
              <a:buFont typeface="Wingdings" panose="05000000000000000000" pitchFamily="2" charset="2"/>
              <a:buAutoNum type="arabicPeriod"/>
            </a:pPr>
            <a:r>
              <a:rPr lang="pt-BR" altLang="pt-BR" sz="2200" dirty="0"/>
              <a:t>Se dinheiro é inadequado, então risco é alto</a:t>
            </a:r>
          </a:p>
          <a:p>
            <a:pPr eaLnBrk="1" hangingPunct="1"/>
            <a:endParaRPr lang="pt-BR" altLang="pt-BR" sz="2200" dirty="0"/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3301460" y="5799737"/>
            <a:ext cx="7494614" cy="526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pt-BR" altLang="pt-BR" sz="2000" dirty="0"/>
              <a:t>Problema a ser resolvido: dinheiro = 35%   e   pessoal = 60%</a:t>
            </a:r>
          </a:p>
        </p:txBody>
      </p:sp>
    </p:spTree>
    <p:extLst>
      <p:ext uri="{BB962C8B-B14F-4D97-AF65-F5344CB8AC3E}">
        <p14:creationId xmlns:p14="http://schemas.microsoft.com/office/powerpoint/2010/main" val="22691452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Inferência Fuzzy: Um exemplo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632869" y="1254571"/>
            <a:ext cx="3824287" cy="629941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sz="2400" dirty="0"/>
              <a:t>Passo 1: </a:t>
            </a:r>
            <a:r>
              <a:rPr lang="pt-BR" altLang="pt-BR" sz="2400" dirty="0" err="1"/>
              <a:t>Fuzzificar</a:t>
            </a:r>
            <a:r>
              <a:rPr lang="pt-BR" altLang="pt-BR" sz="2400" dirty="0"/>
              <a:t> </a:t>
            </a:r>
          </a:p>
        </p:txBody>
      </p:sp>
      <p:grpSp>
        <p:nvGrpSpPr>
          <p:cNvPr id="3079" name="Group 5"/>
          <p:cNvGrpSpPr>
            <a:grpSpLocks/>
          </p:cNvGrpSpPr>
          <p:nvPr/>
        </p:nvGrpSpPr>
        <p:grpSpPr bwMode="auto">
          <a:xfrm>
            <a:off x="3378767" y="2384454"/>
            <a:ext cx="3233737" cy="2338387"/>
            <a:chOff x="346" y="1873"/>
            <a:chExt cx="2206" cy="1473"/>
          </a:xfrm>
        </p:grpSpPr>
        <p:sp>
          <p:nvSpPr>
            <p:cNvPr id="3106" name="Rectangle 6"/>
            <p:cNvSpPr>
              <a:spLocks noChangeArrowheads="1"/>
            </p:cNvSpPr>
            <p:nvPr/>
          </p:nvSpPr>
          <p:spPr bwMode="auto">
            <a:xfrm>
              <a:off x="1057" y="1979"/>
              <a:ext cx="91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pt-BR" altLang="pt-BR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Dinheiro</a:t>
              </a:r>
              <a:endParaRPr lang="pt-BR" altLang="pt-BR" sz="2400" b="1" i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107" name="Group 7"/>
            <p:cNvGrpSpPr>
              <a:grpSpLocks/>
            </p:cNvGrpSpPr>
            <p:nvPr/>
          </p:nvGrpSpPr>
          <p:grpSpPr bwMode="auto">
            <a:xfrm>
              <a:off x="346" y="1873"/>
              <a:ext cx="2206" cy="1473"/>
              <a:chOff x="346" y="1873"/>
              <a:chExt cx="2206" cy="1473"/>
            </a:xfrm>
          </p:grpSpPr>
          <p:sp>
            <p:nvSpPr>
              <p:cNvPr id="3108" name="Line 8"/>
              <p:cNvSpPr>
                <a:spLocks noChangeShapeType="1"/>
              </p:cNvSpPr>
              <p:nvPr/>
            </p:nvSpPr>
            <p:spPr bwMode="auto">
              <a:xfrm flipV="1">
                <a:off x="457" y="1873"/>
                <a:ext cx="0" cy="1473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109" name="Line 9"/>
              <p:cNvSpPr>
                <a:spLocks noChangeShapeType="1"/>
              </p:cNvSpPr>
              <p:nvPr/>
            </p:nvSpPr>
            <p:spPr bwMode="auto">
              <a:xfrm>
                <a:off x="346" y="3219"/>
                <a:ext cx="2206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110" name="Line 10"/>
              <p:cNvSpPr>
                <a:spLocks noChangeShapeType="1"/>
              </p:cNvSpPr>
              <p:nvPr/>
            </p:nvSpPr>
            <p:spPr bwMode="auto">
              <a:xfrm flipV="1">
                <a:off x="462" y="2672"/>
                <a:ext cx="453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111" name="Line 11"/>
              <p:cNvSpPr>
                <a:spLocks noChangeShapeType="1"/>
              </p:cNvSpPr>
              <p:nvPr/>
            </p:nvSpPr>
            <p:spPr bwMode="auto">
              <a:xfrm>
                <a:off x="921" y="2672"/>
                <a:ext cx="467" cy="547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112" name="Line 12"/>
              <p:cNvSpPr>
                <a:spLocks noChangeShapeType="1"/>
              </p:cNvSpPr>
              <p:nvPr/>
            </p:nvSpPr>
            <p:spPr bwMode="auto">
              <a:xfrm flipV="1">
                <a:off x="921" y="2672"/>
                <a:ext cx="467" cy="547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113" name="Line 13"/>
              <p:cNvSpPr>
                <a:spLocks noChangeShapeType="1"/>
              </p:cNvSpPr>
              <p:nvPr/>
            </p:nvSpPr>
            <p:spPr bwMode="auto">
              <a:xfrm>
                <a:off x="1388" y="2672"/>
                <a:ext cx="468" cy="547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114" name="Line 14"/>
              <p:cNvSpPr>
                <a:spLocks noChangeShapeType="1"/>
              </p:cNvSpPr>
              <p:nvPr/>
            </p:nvSpPr>
            <p:spPr bwMode="auto">
              <a:xfrm flipV="1">
                <a:off x="1388" y="2672"/>
                <a:ext cx="468" cy="547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  <p:sp>
            <p:nvSpPr>
              <p:cNvPr id="3115" name="Line 15"/>
              <p:cNvSpPr>
                <a:spLocks noChangeShapeType="1"/>
              </p:cNvSpPr>
              <p:nvPr/>
            </p:nvSpPr>
            <p:spPr bwMode="auto">
              <a:xfrm>
                <a:off x="1856" y="2672"/>
                <a:ext cx="467" cy="0"/>
              </a:xfrm>
              <a:prstGeom prst="line">
                <a:avLst/>
              </a:prstGeom>
              <a:noFill/>
              <a:ln w="9525">
                <a:solidFill>
                  <a:srgbClr val="3333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pt-BR"/>
              </a:p>
            </p:txBody>
          </p:sp>
        </p:grpSp>
      </p:grpSp>
      <p:sp>
        <p:nvSpPr>
          <p:cNvPr id="3080" name="Rectangle 16"/>
          <p:cNvSpPr>
            <a:spLocks noChangeArrowheads="1"/>
          </p:cNvSpPr>
          <p:nvPr/>
        </p:nvSpPr>
        <p:spPr bwMode="auto">
          <a:xfrm>
            <a:off x="3254889" y="4711729"/>
            <a:ext cx="16193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pt-BR" altLang="pt-BR" sz="2400">
                <a:solidFill>
                  <a:schemeClr val="accent2"/>
                </a:solidFill>
                <a:latin typeface="Times New Roman" panose="02020603050405020304" pitchFamily="18" charset="0"/>
              </a:rPr>
              <a:t>Inadequado</a:t>
            </a:r>
          </a:p>
        </p:txBody>
      </p:sp>
      <p:sp>
        <p:nvSpPr>
          <p:cNvPr id="3081" name="Rectangle 17"/>
          <p:cNvSpPr>
            <a:spLocks noChangeArrowheads="1"/>
          </p:cNvSpPr>
          <p:nvPr/>
        </p:nvSpPr>
        <p:spPr bwMode="auto">
          <a:xfrm>
            <a:off x="4462856" y="5145116"/>
            <a:ext cx="9877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pt-BR" altLang="pt-BR" sz="2400">
                <a:solidFill>
                  <a:schemeClr val="accent2"/>
                </a:solidFill>
                <a:latin typeface="Times New Roman" panose="02020603050405020304" pitchFamily="18" charset="0"/>
              </a:rPr>
              <a:t>Médio</a:t>
            </a:r>
            <a:endParaRPr lang="pt-BR" altLang="pt-BR" sz="2400" i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82" name="Rectangle 18"/>
          <p:cNvSpPr>
            <a:spLocks noChangeArrowheads="1"/>
          </p:cNvSpPr>
          <p:nvPr/>
        </p:nvSpPr>
        <p:spPr bwMode="auto">
          <a:xfrm>
            <a:off x="5225373" y="4697738"/>
            <a:ext cx="14494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pt-BR" altLang="pt-BR" sz="2400" dirty="0">
                <a:solidFill>
                  <a:schemeClr val="accent2"/>
                </a:solidFill>
                <a:latin typeface="Times New Roman" panose="02020603050405020304" pitchFamily="18" charset="0"/>
              </a:rPr>
              <a:t>Adequado</a:t>
            </a:r>
            <a:endParaRPr lang="pt-BR" altLang="pt-BR" sz="2400" i="1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83" name="Line 19"/>
          <p:cNvSpPr>
            <a:spLocks noChangeShapeType="1"/>
          </p:cNvSpPr>
          <p:nvPr/>
        </p:nvSpPr>
        <p:spPr bwMode="auto">
          <a:xfrm>
            <a:off x="4437628" y="3935440"/>
            <a:ext cx="0" cy="584200"/>
          </a:xfrm>
          <a:prstGeom prst="line">
            <a:avLst/>
          </a:prstGeom>
          <a:noFill/>
          <a:ln w="9525">
            <a:solidFill>
              <a:srgbClr val="3333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3084" name="Text Box 20"/>
          <p:cNvSpPr txBox="1">
            <a:spLocks noChangeArrowheads="1"/>
          </p:cNvSpPr>
          <p:nvPr/>
        </p:nvSpPr>
        <p:spPr bwMode="auto">
          <a:xfrm>
            <a:off x="4226491" y="4532340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pt-BR" altLang="pt-BR" sz="1600"/>
              <a:t>35</a:t>
            </a:r>
          </a:p>
        </p:txBody>
      </p:sp>
      <p:sp>
        <p:nvSpPr>
          <p:cNvPr id="3085" name="Line 21"/>
          <p:cNvSpPr>
            <a:spLocks noChangeShapeType="1"/>
          </p:cNvSpPr>
          <p:nvPr/>
        </p:nvSpPr>
        <p:spPr bwMode="auto">
          <a:xfrm flipH="1">
            <a:off x="3542278" y="4243415"/>
            <a:ext cx="896938" cy="0"/>
          </a:xfrm>
          <a:prstGeom prst="line">
            <a:avLst/>
          </a:prstGeom>
          <a:noFill/>
          <a:ln w="12700">
            <a:solidFill>
              <a:srgbClr val="0066CC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086" name="Line 22"/>
          <p:cNvSpPr>
            <a:spLocks noChangeShapeType="1"/>
          </p:cNvSpPr>
          <p:nvPr/>
        </p:nvSpPr>
        <p:spPr bwMode="auto">
          <a:xfrm flipH="1">
            <a:off x="3532753" y="3932265"/>
            <a:ext cx="896938" cy="0"/>
          </a:xfrm>
          <a:prstGeom prst="line">
            <a:avLst/>
          </a:prstGeom>
          <a:noFill/>
          <a:ln w="12700">
            <a:solidFill>
              <a:srgbClr val="0066CC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087" name="Text Box 23"/>
          <p:cNvSpPr txBox="1">
            <a:spLocks noChangeArrowheads="1"/>
          </p:cNvSpPr>
          <p:nvPr/>
        </p:nvSpPr>
        <p:spPr bwMode="auto">
          <a:xfrm>
            <a:off x="3123178" y="4064028"/>
            <a:ext cx="539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pt-BR" altLang="pt-BR" sz="1400"/>
              <a:t>.25</a:t>
            </a:r>
          </a:p>
        </p:txBody>
      </p:sp>
      <p:sp>
        <p:nvSpPr>
          <p:cNvPr id="3088" name="Text Box 24"/>
          <p:cNvSpPr txBox="1">
            <a:spLocks noChangeArrowheads="1"/>
          </p:cNvSpPr>
          <p:nvPr/>
        </p:nvSpPr>
        <p:spPr bwMode="auto">
          <a:xfrm>
            <a:off x="3124767" y="3776690"/>
            <a:ext cx="7191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pt-BR" altLang="pt-BR" sz="1400"/>
              <a:t>.75</a:t>
            </a:r>
          </a:p>
        </p:txBody>
      </p:sp>
      <p:sp>
        <p:nvSpPr>
          <p:cNvPr id="3089" name="Text Box 25"/>
          <p:cNvSpPr txBox="1">
            <a:spLocks noChangeArrowheads="1"/>
          </p:cNvSpPr>
          <p:nvPr/>
        </p:nvSpPr>
        <p:spPr bwMode="auto">
          <a:xfrm>
            <a:off x="3688329" y="5519765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grpSp>
        <p:nvGrpSpPr>
          <p:cNvPr id="3090" name="Group 26"/>
          <p:cNvGrpSpPr>
            <a:grpSpLocks/>
          </p:cNvGrpSpPr>
          <p:nvPr/>
        </p:nvGrpSpPr>
        <p:grpSpPr bwMode="auto">
          <a:xfrm>
            <a:off x="8536553" y="2365404"/>
            <a:ext cx="2235200" cy="2338387"/>
            <a:chOff x="3865" y="1861"/>
            <a:chExt cx="1526" cy="1473"/>
          </a:xfrm>
        </p:grpSpPr>
        <p:sp>
          <p:nvSpPr>
            <p:cNvPr id="3099" name="Rectangle 27"/>
            <p:cNvSpPr>
              <a:spLocks noChangeArrowheads="1"/>
            </p:cNvSpPr>
            <p:nvPr/>
          </p:nvSpPr>
          <p:spPr bwMode="auto">
            <a:xfrm>
              <a:off x="4240" y="2134"/>
              <a:ext cx="77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pt-BR" altLang="pt-BR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Pessoal</a:t>
              </a:r>
              <a:endParaRPr lang="pt-BR" altLang="pt-BR" sz="2400" b="1" i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100" name="Line 28"/>
            <p:cNvSpPr>
              <a:spLocks noChangeShapeType="1"/>
            </p:cNvSpPr>
            <p:nvPr/>
          </p:nvSpPr>
          <p:spPr bwMode="auto">
            <a:xfrm flipV="1">
              <a:off x="3978" y="1861"/>
              <a:ext cx="0" cy="1473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01" name="Line 29"/>
            <p:cNvSpPr>
              <a:spLocks noChangeShapeType="1"/>
            </p:cNvSpPr>
            <p:nvPr/>
          </p:nvSpPr>
          <p:spPr bwMode="auto">
            <a:xfrm>
              <a:off x="3865" y="3207"/>
              <a:ext cx="1526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02" name="Line 30"/>
            <p:cNvSpPr>
              <a:spLocks noChangeShapeType="1"/>
            </p:cNvSpPr>
            <p:nvPr/>
          </p:nvSpPr>
          <p:spPr bwMode="auto">
            <a:xfrm flipV="1">
              <a:off x="3982" y="2659"/>
              <a:ext cx="453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03" name="Line 31"/>
            <p:cNvSpPr>
              <a:spLocks noChangeShapeType="1"/>
            </p:cNvSpPr>
            <p:nvPr/>
          </p:nvSpPr>
          <p:spPr bwMode="auto">
            <a:xfrm>
              <a:off x="4440" y="2660"/>
              <a:ext cx="467" cy="547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04" name="Line 32"/>
            <p:cNvSpPr>
              <a:spLocks noChangeShapeType="1"/>
            </p:cNvSpPr>
            <p:nvPr/>
          </p:nvSpPr>
          <p:spPr bwMode="auto">
            <a:xfrm flipV="1">
              <a:off x="4440" y="2660"/>
              <a:ext cx="467" cy="547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105" name="Line 33"/>
            <p:cNvSpPr>
              <a:spLocks noChangeShapeType="1"/>
            </p:cNvSpPr>
            <p:nvPr/>
          </p:nvSpPr>
          <p:spPr bwMode="auto">
            <a:xfrm>
              <a:off x="4907" y="2660"/>
              <a:ext cx="410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3091" name="Line 34"/>
          <p:cNvSpPr>
            <a:spLocks noChangeShapeType="1"/>
          </p:cNvSpPr>
          <p:nvPr/>
        </p:nvSpPr>
        <p:spPr bwMode="auto">
          <a:xfrm>
            <a:off x="9903391" y="3848129"/>
            <a:ext cx="0" cy="655637"/>
          </a:xfrm>
          <a:prstGeom prst="line">
            <a:avLst/>
          </a:prstGeom>
          <a:noFill/>
          <a:ln w="9525">
            <a:solidFill>
              <a:srgbClr val="3333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3092" name="Text Box 35"/>
          <p:cNvSpPr txBox="1">
            <a:spLocks noChangeArrowheads="1"/>
          </p:cNvSpPr>
          <p:nvPr/>
        </p:nvSpPr>
        <p:spPr bwMode="auto">
          <a:xfrm>
            <a:off x="9703366" y="4495828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pt-BR" altLang="pt-BR" sz="1600"/>
              <a:t>60</a:t>
            </a:r>
          </a:p>
        </p:txBody>
      </p:sp>
      <p:sp>
        <p:nvSpPr>
          <p:cNvPr id="3093" name="Rectangle 36"/>
          <p:cNvSpPr>
            <a:spLocks noChangeArrowheads="1"/>
          </p:cNvSpPr>
          <p:nvPr/>
        </p:nvSpPr>
        <p:spPr bwMode="auto">
          <a:xfrm>
            <a:off x="8734359" y="4711729"/>
            <a:ext cx="9188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pt-BR" altLang="pt-BR" sz="2400">
                <a:solidFill>
                  <a:schemeClr val="accent2"/>
                </a:solidFill>
                <a:latin typeface="Times New Roman" panose="02020603050405020304" pitchFamily="18" charset="0"/>
              </a:rPr>
              <a:t>Baixo</a:t>
            </a:r>
            <a:endParaRPr lang="pt-BR" altLang="pt-BR" sz="2400" i="1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94" name="Rectangle 37"/>
          <p:cNvSpPr>
            <a:spLocks noChangeArrowheads="1"/>
          </p:cNvSpPr>
          <p:nvPr/>
        </p:nvSpPr>
        <p:spPr bwMode="auto">
          <a:xfrm>
            <a:off x="9960021" y="4724429"/>
            <a:ext cx="7312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pt-BR" altLang="pt-BR" sz="2400">
                <a:solidFill>
                  <a:schemeClr val="accent2"/>
                </a:solidFill>
                <a:latin typeface="Times New Roman" panose="02020603050405020304" pitchFamily="18" charset="0"/>
              </a:rPr>
              <a:t>Alto</a:t>
            </a:r>
          </a:p>
        </p:txBody>
      </p:sp>
      <p:sp>
        <p:nvSpPr>
          <p:cNvPr id="3095" name="Line 38"/>
          <p:cNvSpPr>
            <a:spLocks noChangeShapeType="1"/>
          </p:cNvSpPr>
          <p:nvPr/>
        </p:nvSpPr>
        <p:spPr bwMode="auto">
          <a:xfrm flipH="1">
            <a:off x="8708003" y="3856065"/>
            <a:ext cx="1195388" cy="0"/>
          </a:xfrm>
          <a:prstGeom prst="line">
            <a:avLst/>
          </a:prstGeom>
          <a:noFill/>
          <a:ln w="12700">
            <a:solidFill>
              <a:srgbClr val="0066CC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096" name="Line 39"/>
          <p:cNvSpPr>
            <a:spLocks noChangeShapeType="1"/>
          </p:cNvSpPr>
          <p:nvPr/>
        </p:nvSpPr>
        <p:spPr bwMode="auto">
          <a:xfrm flipH="1">
            <a:off x="8711178" y="4294215"/>
            <a:ext cx="1195388" cy="0"/>
          </a:xfrm>
          <a:prstGeom prst="line">
            <a:avLst/>
          </a:prstGeom>
          <a:noFill/>
          <a:ln w="12700">
            <a:solidFill>
              <a:srgbClr val="0066CC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097" name="Text Box 40"/>
          <p:cNvSpPr txBox="1">
            <a:spLocks noChangeArrowheads="1"/>
          </p:cNvSpPr>
          <p:nvPr/>
        </p:nvSpPr>
        <p:spPr bwMode="auto">
          <a:xfrm>
            <a:off x="8374628" y="4135466"/>
            <a:ext cx="3369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pt-BR" altLang="pt-BR" sz="1400"/>
              <a:t>.2</a:t>
            </a:r>
          </a:p>
        </p:txBody>
      </p:sp>
      <p:sp>
        <p:nvSpPr>
          <p:cNvPr id="3098" name="Text Box 41"/>
          <p:cNvSpPr txBox="1">
            <a:spLocks noChangeArrowheads="1"/>
          </p:cNvSpPr>
          <p:nvPr/>
        </p:nvSpPr>
        <p:spPr bwMode="auto">
          <a:xfrm>
            <a:off x="8374628" y="3703666"/>
            <a:ext cx="3369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pt-BR" altLang="pt-BR" sz="1400"/>
              <a:t>.8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ixaDeTexto 1"/>
              <p:cNvSpPr txBox="1"/>
              <p:nvPr/>
            </p:nvSpPr>
            <p:spPr>
              <a:xfrm>
                <a:off x="3082021" y="5620772"/>
                <a:ext cx="40267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=0.75</m:t>
                    </m:r>
                  </m:oMath>
                </a14:m>
                <a:r>
                  <a:rPr lang="pt-BR" sz="2000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pt-BR" sz="2000" dirty="0"/>
                  <a:t> </a:t>
                </a:r>
              </a:p>
            </p:txBody>
          </p:sp>
        </mc:Choice>
        <mc:Fallback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021" y="5620772"/>
                <a:ext cx="4026743" cy="400110"/>
              </a:xfrm>
              <a:prstGeom prst="rect">
                <a:avLst/>
              </a:prstGeom>
              <a:blipFill>
                <a:blip r:embed="rId2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aixaDeTexto 45"/>
              <p:cNvSpPr txBox="1"/>
              <p:nvPr/>
            </p:nvSpPr>
            <p:spPr>
              <a:xfrm>
                <a:off x="7966969" y="5669376"/>
                <a:ext cx="37187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pt-BR" sz="2000" dirty="0"/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pt-BR" sz="20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pt-BR" sz="2000" dirty="0"/>
                  <a:t> </a:t>
                </a:r>
              </a:p>
            </p:txBody>
          </p:sp>
        </mc:Choice>
        <mc:Fallback>
          <p:sp>
            <p:nvSpPr>
              <p:cNvPr id="46" name="CaixaDeTexto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969" y="5669376"/>
                <a:ext cx="3718710" cy="400110"/>
              </a:xfrm>
              <a:prstGeom prst="rect">
                <a:avLst/>
              </a:prstGeom>
              <a:blipFill>
                <a:blip r:embed="rId3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5924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D51A9E8D-7A62-450C-AAD7-4E21FABFBFB0}" type="slidenum">
              <a:rPr lang="pt-BR" altLang="pt-BR"/>
              <a:pPr eaLnBrk="1" hangingPunct="1"/>
              <a:t>72</a:t>
            </a:fld>
            <a:endParaRPr lang="pt-BR" altLang="pt-BR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Inferência Fuzzy: Um exemplo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8055" y="1365249"/>
            <a:ext cx="4970462" cy="979488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sz="2000" dirty="0"/>
              <a:t>Passo 2: Avaliação das regras </a:t>
            </a:r>
          </a:p>
          <a:p>
            <a:pPr lvl="1" eaLnBrk="1" hangingPunct="1"/>
            <a:r>
              <a:rPr lang="pt-BR" altLang="pt-BR" sz="1800" dirty="0"/>
              <a:t>OU </a:t>
            </a:r>
            <a:r>
              <a:rPr lang="pt-BR" altLang="pt-BR" sz="1800" dirty="0">
                <a:sym typeface="Symbol" panose="05050102010706020507" pitchFamily="18" charset="2"/>
              </a:rPr>
              <a:t>  máximo       E  mínimo</a:t>
            </a:r>
          </a:p>
        </p:txBody>
      </p:sp>
      <p:grpSp>
        <p:nvGrpSpPr>
          <p:cNvPr id="44037" name="Group 4"/>
          <p:cNvGrpSpPr>
            <a:grpSpLocks/>
          </p:cNvGrpSpPr>
          <p:nvPr/>
        </p:nvGrpSpPr>
        <p:grpSpPr bwMode="auto">
          <a:xfrm>
            <a:off x="1993158" y="2344737"/>
            <a:ext cx="9282434" cy="2117725"/>
            <a:chOff x="-484" y="1843"/>
            <a:chExt cx="6334" cy="1334"/>
          </a:xfrm>
        </p:grpSpPr>
        <p:grpSp>
          <p:nvGrpSpPr>
            <p:cNvPr id="44063" name="Group 5"/>
            <p:cNvGrpSpPr>
              <a:grpSpLocks/>
            </p:cNvGrpSpPr>
            <p:nvPr/>
          </p:nvGrpSpPr>
          <p:grpSpPr bwMode="auto">
            <a:xfrm>
              <a:off x="229" y="2206"/>
              <a:ext cx="1133" cy="862"/>
              <a:chOff x="1033" y="2523"/>
              <a:chExt cx="1133" cy="862"/>
            </a:xfrm>
          </p:grpSpPr>
          <p:sp>
            <p:nvSpPr>
              <p:cNvPr id="44089" name="Rectangle 6"/>
              <p:cNvSpPr>
                <a:spLocks noChangeArrowheads="1"/>
              </p:cNvSpPr>
              <p:nvPr/>
            </p:nvSpPr>
            <p:spPr bwMode="auto">
              <a:xfrm>
                <a:off x="1033" y="2523"/>
                <a:ext cx="1089" cy="86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/>
                <a:endParaRPr lang="pt-BR" altLang="pt-BR"/>
              </a:p>
            </p:txBody>
          </p:sp>
          <p:sp>
            <p:nvSpPr>
              <p:cNvPr id="44090" name="Line 7"/>
              <p:cNvSpPr>
                <a:spLocks noChangeShapeType="1"/>
              </p:cNvSpPr>
              <p:nvPr/>
            </p:nvSpPr>
            <p:spPr bwMode="auto">
              <a:xfrm flipV="1">
                <a:off x="1215" y="2523"/>
                <a:ext cx="544" cy="8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091" name="Text Box 8"/>
              <p:cNvSpPr txBox="1">
                <a:spLocks noChangeArrowheads="1"/>
              </p:cNvSpPr>
              <p:nvPr/>
            </p:nvSpPr>
            <p:spPr bwMode="auto">
              <a:xfrm>
                <a:off x="1344" y="3122"/>
                <a:ext cx="82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pt-BR" altLang="pt-BR"/>
                  <a:t>Adequado</a:t>
                </a:r>
              </a:p>
            </p:txBody>
          </p:sp>
        </p:grpSp>
        <p:sp>
          <p:nvSpPr>
            <p:cNvPr id="44064" name="Text Box 9"/>
            <p:cNvSpPr txBox="1">
              <a:spLocks noChangeArrowheads="1"/>
            </p:cNvSpPr>
            <p:nvPr/>
          </p:nvSpPr>
          <p:spPr bwMode="auto">
            <a:xfrm>
              <a:off x="-484" y="1843"/>
              <a:ext cx="5390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pt-BR" altLang="pt-BR" dirty="0"/>
                <a:t>Regra 1: Se dinheiro é adequado </a:t>
              </a:r>
              <a:r>
                <a:rPr lang="pt-BR" altLang="pt-BR" dirty="0">
                  <a:solidFill>
                    <a:schemeClr val="hlink"/>
                  </a:solidFill>
                </a:rPr>
                <a:t>ou</a:t>
              </a:r>
              <a:r>
                <a:rPr lang="pt-BR" altLang="pt-BR" dirty="0"/>
                <a:t> pessoal é baixo então risco é pequeno</a:t>
              </a:r>
            </a:p>
            <a:p>
              <a:pPr eaLnBrk="1" hangingPunct="1"/>
              <a:endParaRPr lang="pt-BR" altLang="pt-BR" dirty="0"/>
            </a:p>
          </p:txBody>
        </p:sp>
        <p:grpSp>
          <p:nvGrpSpPr>
            <p:cNvPr id="44065" name="Group 10"/>
            <p:cNvGrpSpPr>
              <a:grpSpLocks/>
            </p:cNvGrpSpPr>
            <p:nvPr/>
          </p:nvGrpSpPr>
          <p:grpSpPr bwMode="auto">
            <a:xfrm>
              <a:off x="1998" y="2206"/>
              <a:ext cx="1089" cy="862"/>
              <a:chOff x="2394" y="2523"/>
              <a:chExt cx="1089" cy="862"/>
            </a:xfrm>
          </p:grpSpPr>
          <p:sp>
            <p:nvSpPr>
              <p:cNvPr id="44086" name="Rectangle 11"/>
              <p:cNvSpPr>
                <a:spLocks noChangeArrowheads="1"/>
              </p:cNvSpPr>
              <p:nvPr/>
            </p:nvSpPr>
            <p:spPr bwMode="auto">
              <a:xfrm>
                <a:off x="2394" y="2523"/>
                <a:ext cx="1089" cy="86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/>
                <a:endParaRPr lang="pt-BR" altLang="pt-BR"/>
              </a:p>
            </p:txBody>
          </p:sp>
          <p:sp>
            <p:nvSpPr>
              <p:cNvPr id="44087" name="Line 12"/>
              <p:cNvSpPr>
                <a:spLocks noChangeShapeType="1"/>
              </p:cNvSpPr>
              <p:nvPr/>
            </p:nvSpPr>
            <p:spPr bwMode="auto">
              <a:xfrm flipH="1" flipV="1">
                <a:off x="2621" y="2523"/>
                <a:ext cx="544" cy="8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088" name="Text Box 13"/>
              <p:cNvSpPr txBox="1">
                <a:spLocks noChangeArrowheads="1"/>
              </p:cNvSpPr>
              <p:nvPr/>
            </p:nvSpPr>
            <p:spPr bwMode="auto">
              <a:xfrm>
                <a:off x="2410" y="3123"/>
                <a:ext cx="50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pt-BR" altLang="pt-BR"/>
                  <a:t>Baixo</a:t>
                </a:r>
              </a:p>
            </p:txBody>
          </p:sp>
        </p:grpSp>
        <p:sp>
          <p:nvSpPr>
            <p:cNvPr id="44066" name="Line 14"/>
            <p:cNvSpPr>
              <a:spLocks noChangeShapeType="1"/>
            </p:cNvSpPr>
            <p:nvPr/>
          </p:nvSpPr>
          <p:spPr bwMode="auto">
            <a:xfrm>
              <a:off x="1318" y="3068"/>
              <a:ext cx="2268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067" name="Text Box 15"/>
            <p:cNvSpPr txBox="1">
              <a:spLocks noChangeArrowheads="1"/>
            </p:cNvSpPr>
            <p:nvPr/>
          </p:nvSpPr>
          <p:spPr bwMode="auto">
            <a:xfrm>
              <a:off x="1487" y="2853"/>
              <a:ext cx="34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pt-BR" altLang="pt-BR" dirty="0"/>
                <a:t>0,0</a:t>
              </a:r>
            </a:p>
          </p:txBody>
        </p:sp>
        <p:sp>
          <p:nvSpPr>
            <p:cNvPr id="44068" name="Line 16"/>
            <p:cNvSpPr>
              <a:spLocks noChangeShapeType="1"/>
            </p:cNvSpPr>
            <p:nvPr/>
          </p:nvSpPr>
          <p:spPr bwMode="auto">
            <a:xfrm>
              <a:off x="2649" y="2886"/>
              <a:ext cx="953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069" name="AutoShape 17"/>
            <p:cNvSpPr>
              <a:spLocks noChangeArrowheads="1"/>
            </p:cNvSpPr>
            <p:nvPr/>
          </p:nvSpPr>
          <p:spPr bwMode="auto">
            <a:xfrm>
              <a:off x="3586" y="2481"/>
              <a:ext cx="317" cy="680"/>
            </a:xfrm>
            <a:prstGeom prst="rightArrow">
              <a:avLst>
                <a:gd name="adj1" fmla="val 100000"/>
                <a:gd name="adj2" fmla="val 9885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/>
              <a:r>
                <a:rPr lang="pt-BR" altLang="pt-BR"/>
                <a:t>    ou</a:t>
              </a:r>
            </a:p>
          </p:txBody>
        </p:sp>
        <p:sp>
          <p:nvSpPr>
            <p:cNvPr id="44070" name="Text Box 18"/>
            <p:cNvSpPr txBox="1">
              <a:spLocks noChangeArrowheads="1"/>
            </p:cNvSpPr>
            <p:nvPr/>
          </p:nvSpPr>
          <p:spPr bwMode="auto">
            <a:xfrm>
              <a:off x="2905" y="2614"/>
              <a:ext cx="34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pt-BR" altLang="pt-BR"/>
                <a:t>0,2</a:t>
              </a:r>
            </a:p>
          </p:txBody>
        </p:sp>
        <p:sp>
          <p:nvSpPr>
            <p:cNvPr id="44071" name="Line 19"/>
            <p:cNvSpPr>
              <a:spLocks noChangeShapeType="1"/>
            </p:cNvSpPr>
            <p:nvPr/>
          </p:nvSpPr>
          <p:spPr bwMode="auto">
            <a:xfrm>
              <a:off x="3602" y="2886"/>
              <a:ext cx="1304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44072" name="Group 20"/>
            <p:cNvGrpSpPr>
              <a:grpSpLocks/>
            </p:cNvGrpSpPr>
            <p:nvPr/>
          </p:nvGrpSpPr>
          <p:grpSpPr bwMode="auto">
            <a:xfrm>
              <a:off x="4098" y="1858"/>
              <a:ext cx="1752" cy="1319"/>
              <a:chOff x="4098" y="1858"/>
              <a:chExt cx="1752" cy="1319"/>
            </a:xfrm>
          </p:grpSpPr>
          <p:sp>
            <p:nvSpPr>
              <p:cNvPr id="44076" name="Rectangle 21"/>
              <p:cNvSpPr>
                <a:spLocks noChangeArrowheads="1"/>
              </p:cNvSpPr>
              <p:nvPr/>
            </p:nvSpPr>
            <p:spPr bwMode="auto">
              <a:xfrm>
                <a:off x="4896" y="1858"/>
                <a:ext cx="616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50000"/>
                  </a:spcBef>
                </a:pPr>
                <a:r>
                  <a:rPr lang="pt-BR" altLang="pt-BR" sz="2400" b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Risco</a:t>
                </a:r>
                <a:endParaRPr lang="pt-BR" altLang="pt-BR" sz="2400" b="1" i="1">
                  <a:solidFill>
                    <a:schemeClr val="accent2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4077" name="Group 22"/>
              <p:cNvGrpSpPr>
                <a:grpSpLocks/>
              </p:cNvGrpSpPr>
              <p:nvPr/>
            </p:nvGrpSpPr>
            <p:grpSpPr bwMode="auto">
              <a:xfrm>
                <a:off x="4098" y="2384"/>
                <a:ext cx="1752" cy="793"/>
                <a:chOff x="4098" y="2384"/>
                <a:chExt cx="1752" cy="793"/>
              </a:xfrm>
            </p:grpSpPr>
            <p:sp>
              <p:nvSpPr>
                <p:cNvPr id="44078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4145" y="2384"/>
                  <a:ext cx="0" cy="793"/>
                </a:xfrm>
                <a:prstGeom prst="line">
                  <a:avLst/>
                </a:prstGeom>
                <a:noFill/>
                <a:ln w="9525">
                  <a:solidFill>
                    <a:srgbClr val="3333CC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44079" name="Line 24"/>
                <p:cNvSpPr>
                  <a:spLocks noChangeShapeType="1"/>
                </p:cNvSpPr>
                <p:nvPr/>
              </p:nvSpPr>
              <p:spPr bwMode="auto">
                <a:xfrm>
                  <a:off x="4098" y="3098"/>
                  <a:ext cx="1752" cy="0"/>
                </a:xfrm>
                <a:prstGeom prst="line">
                  <a:avLst/>
                </a:prstGeom>
                <a:noFill/>
                <a:ln w="9525">
                  <a:solidFill>
                    <a:srgbClr val="3333CC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44080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4150" y="2551"/>
                  <a:ext cx="453" cy="0"/>
                </a:xfrm>
                <a:prstGeom prst="line">
                  <a:avLst/>
                </a:prstGeom>
                <a:noFill/>
                <a:ln w="9525">
                  <a:solidFill>
                    <a:srgbClr val="3333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44081" name="Line 26"/>
                <p:cNvSpPr>
                  <a:spLocks noChangeShapeType="1"/>
                </p:cNvSpPr>
                <p:nvPr/>
              </p:nvSpPr>
              <p:spPr bwMode="auto">
                <a:xfrm>
                  <a:off x="4609" y="2551"/>
                  <a:ext cx="467" cy="547"/>
                </a:xfrm>
                <a:prstGeom prst="line">
                  <a:avLst/>
                </a:prstGeom>
                <a:noFill/>
                <a:ln w="9525">
                  <a:solidFill>
                    <a:srgbClr val="3333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44082" name="Line 27"/>
                <p:cNvSpPr>
                  <a:spLocks noChangeShapeType="1"/>
                </p:cNvSpPr>
                <p:nvPr/>
              </p:nvSpPr>
              <p:spPr bwMode="auto">
                <a:xfrm flipV="1">
                  <a:off x="4609" y="2551"/>
                  <a:ext cx="467" cy="547"/>
                </a:xfrm>
                <a:prstGeom prst="line">
                  <a:avLst/>
                </a:prstGeom>
                <a:noFill/>
                <a:ln w="9525">
                  <a:solidFill>
                    <a:srgbClr val="3333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44083" name="Line 28"/>
                <p:cNvSpPr>
                  <a:spLocks noChangeShapeType="1"/>
                </p:cNvSpPr>
                <p:nvPr/>
              </p:nvSpPr>
              <p:spPr bwMode="auto">
                <a:xfrm>
                  <a:off x="5076" y="2551"/>
                  <a:ext cx="468" cy="547"/>
                </a:xfrm>
                <a:prstGeom prst="line">
                  <a:avLst/>
                </a:prstGeom>
                <a:noFill/>
                <a:ln w="9525">
                  <a:solidFill>
                    <a:srgbClr val="3333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44084" name="Line 29"/>
                <p:cNvSpPr>
                  <a:spLocks noChangeShapeType="1"/>
                </p:cNvSpPr>
                <p:nvPr/>
              </p:nvSpPr>
              <p:spPr bwMode="auto">
                <a:xfrm flipV="1">
                  <a:off x="5076" y="2551"/>
                  <a:ext cx="468" cy="547"/>
                </a:xfrm>
                <a:prstGeom prst="line">
                  <a:avLst/>
                </a:prstGeom>
                <a:noFill/>
                <a:ln w="9525">
                  <a:solidFill>
                    <a:srgbClr val="3333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44085" name="Line 30"/>
                <p:cNvSpPr>
                  <a:spLocks noChangeShapeType="1"/>
                </p:cNvSpPr>
                <p:nvPr/>
              </p:nvSpPr>
              <p:spPr bwMode="auto">
                <a:xfrm>
                  <a:off x="5544" y="2551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rgbClr val="3333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</p:grpSp>
        <p:grpSp>
          <p:nvGrpSpPr>
            <p:cNvPr id="44073" name="Group 31"/>
            <p:cNvGrpSpPr>
              <a:grpSpLocks/>
            </p:cNvGrpSpPr>
            <p:nvPr/>
          </p:nvGrpSpPr>
          <p:grpSpPr bwMode="auto">
            <a:xfrm>
              <a:off x="4147" y="2888"/>
              <a:ext cx="923" cy="209"/>
              <a:chOff x="4039" y="3205"/>
              <a:chExt cx="923" cy="204"/>
            </a:xfrm>
          </p:grpSpPr>
          <p:sp>
            <p:nvSpPr>
              <p:cNvPr id="44074" name="Rectangle 32"/>
              <p:cNvSpPr>
                <a:spLocks noChangeArrowheads="1"/>
              </p:cNvSpPr>
              <p:nvPr/>
            </p:nvSpPr>
            <p:spPr bwMode="auto">
              <a:xfrm>
                <a:off x="4039" y="3205"/>
                <a:ext cx="748" cy="204"/>
              </a:xfrm>
              <a:prstGeom prst="rect">
                <a:avLst/>
              </a:prstGeom>
              <a:solidFill>
                <a:srgbClr val="996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  <p:sp>
            <p:nvSpPr>
              <p:cNvPr id="44075" name="AutoShape 33"/>
              <p:cNvSpPr>
                <a:spLocks noChangeArrowheads="1"/>
              </p:cNvSpPr>
              <p:nvPr/>
            </p:nvSpPr>
            <p:spPr bwMode="auto">
              <a:xfrm>
                <a:off x="4781" y="3205"/>
                <a:ext cx="181" cy="204"/>
              </a:xfrm>
              <a:prstGeom prst="rtTriangle">
                <a:avLst/>
              </a:prstGeom>
              <a:solidFill>
                <a:srgbClr val="996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pt-BR" altLang="pt-BR"/>
              </a:p>
            </p:txBody>
          </p:sp>
        </p:grpSp>
      </p:grpSp>
      <p:grpSp>
        <p:nvGrpSpPr>
          <p:cNvPr id="44038" name="Group 34"/>
          <p:cNvGrpSpPr>
            <a:grpSpLocks/>
          </p:cNvGrpSpPr>
          <p:nvPr/>
        </p:nvGrpSpPr>
        <p:grpSpPr bwMode="auto">
          <a:xfrm>
            <a:off x="1992557" y="4521199"/>
            <a:ext cx="9159209" cy="2093913"/>
            <a:chOff x="-485" y="2968"/>
            <a:chExt cx="6250" cy="1319"/>
          </a:xfrm>
        </p:grpSpPr>
        <p:sp>
          <p:nvSpPr>
            <p:cNvPr id="44039" name="Rectangle 35"/>
            <p:cNvSpPr>
              <a:spLocks noChangeArrowheads="1"/>
            </p:cNvSpPr>
            <p:nvPr/>
          </p:nvSpPr>
          <p:spPr bwMode="auto">
            <a:xfrm>
              <a:off x="262" y="3349"/>
              <a:ext cx="1089" cy="8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/>
              <a:endParaRPr lang="pt-BR" altLang="pt-BR"/>
            </a:p>
          </p:txBody>
        </p:sp>
        <p:sp>
          <p:nvSpPr>
            <p:cNvPr id="44040" name="Line 36"/>
            <p:cNvSpPr>
              <a:spLocks noChangeShapeType="1"/>
            </p:cNvSpPr>
            <p:nvPr/>
          </p:nvSpPr>
          <p:spPr bwMode="auto">
            <a:xfrm flipV="1">
              <a:off x="444" y="3351"/>
              <a:ext cx="317" cy="85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041" name="Text Box 37"/>
            <p:cNvSpPr txBox="1">
              <a:spLocks noChangeArrowheads="1"/>
            </p:cNvSpPr>
            <p:nvPr/>
          </p:nvSpPr>
          <p:spPr bwMode="auto">
            <a:xfrm>
              <a:off x="463" y="3968"/>
              <a:ext cx="55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pt-BR" altLang="pt-BR"/>
                <a:t>médio</a:t>
              </a:r>
            </a:p>
          </p:txBody>
        </p:sp>
        <p:sp>
          <p:nvSpPr>
            <p:cNvPr id="44042" name="Text Box 38"/>
            <p:cNvSpPr txBox="1">
              <a:spLocks noChangeArrowheads="1"/>
            </p:cNvSpPr>
            <p:nvPr/>
          </p:nvSpPr>
          <p:spPr bwMode="auto">
            <a:xfrm>
              <a:off x="-485" y="2986"/>
              <a:ext cx="524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pt-BR" altLang="pt-BR" dirty="0"/>
                <a:t>Regra 2: Se dinheiro é médio </a:t>
              </a:r>
              <a:r>
                <a:rPr lang="pt-BR" altLang="pt-BR" dirty="0">
                  <a:solidFill>
                    <a:schemeClr val="hlink"/>
                  </a:solidFill>
                </a:rPr>
                <a:t>e</a:t>
              </a:r>
              <a:r>
                <a:rPr lang="pt-BR" altLang="pt-BR" dirty="0"/>
                <a:t> pessoal é alto, então risco é normal</a:t>
              </a:r>
            </a:p>
            <a:p>
              <a:pPr eaLnBrk="1" hangingPunct="1"/>
              <a:endParaRPr lang="pt-BR" altLang="pt-BR" dirty="0"/>
            </a:p>
          </p:txBody>
        </p:sp>
        <p:sp>
          <p:nvSpPr>
            <p:cNvPr id="44043" name="Rectangle 39"/>
            <p:cNvSpPr>
              <a:spLocks noChangeArrowheads="1"/>
            </p:cNvSpPr>
            <p:nvPr/>
          </p:nvSpPr>
          <p:spPr bwMode="auto">
            <a:xfrm>
              <a:off x="2031" y="3349"/>
              <a:ext cx="1089" cy="86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/>
              <a:endParaRPr lang="pt-BR" altLang="pt-BR"/>
            </a:p>
          </p:txBody>
        </p:sp>
        <p:sp>
          <p:nvSpPr>
            <p:cNvPr id="44044" name="Line 40"/>
            <p:cNvSpPr>
              <a:spLocks noChangeShapeType="1"/>
            </p:cNvSpPr>
            <p:nvPr/>
          </p:nvSpPr>
          <p:spPr bwMode="auto">
            <a:xfrm rot="3600000" flipH="1" flipV="1">
              <a:off x="2337" y="3299"/>
              <a:ext cx="424" cy="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045" name="Text Box 41"/>
            <p:cNvSpPr txBox="1">
              <a:spLocks noChangeArrowheads="1"/>
            </p:cNvSpPr>
            <p:nvPr/>
          </p:nvSpPr>
          <p:spPr bwMode="auto">
            <a:xfrm>
              <a:off x="2576" y="3929"/>
              <a:ext cx="39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pt-BR" altLang="pt-BR"/>
                <a:t>Alto</a:t>
              </a:r>
            </a:p>
          </p:txBody>
        </p:sp>
        <p:sp>
          <p:nvSpPr>
            <p:cNvPr id="44046" name="Line 42"/>
            <p:cNvSpPr>
              <a:spLocks noChangeShapeType="1"/>
            </p:cNvSpPr>
            <p:nvPr/>
          </p:nvSpPr>
          <p:spPr bwMode="auto">
            <a:xfrm>
              <a:off x="975" y="4011"/>
              <a:ext cx="2652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047" name="Text Box 43"/>
            <p:cNvSpPr txBox="1">
              <a:spLocks noChangeArrowheads="1"/>
            </p:cNvSpPr>
            <p:nvPr/>
          </p:nvSpPr>
          <p:spPr bwMode="auto">
            <a:xfrm>
              <a:off x="1530" y="3802"/>
              <a:ext cx="43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pt-BR" altLang="pt-BR"/>
                <a:t>0,25</a:t>
              </a:r>
            </a:p>
          </p:txBody>
        </p:sp>
        <p:sp>
          <p:nvSpPr>
            <p:cNvPr id="44048" name="Line 44"/>
            <p:cNvSpPr>
              <a:spLocks noChangeShapeType="1"/>
            </p:cNvSpPr>
            <p:nvPr/>
          </p:nvSpPr>
          <p:spPr bwMode="auto">
            <a:xfrm>
              <a:off x="2666" y="3612"/>
              <a:ext cx="953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049" name="AutoShape 45"/>
            <p:cNvSpPr>
              <a:spLocks noChangeArrowheads="1"/>
            </p:cNvSpPr>
            <p:nvPr/>
          </p:nvSpPr>
          <p:spPr bwMode="auto">
            <a:xfrm>
              <a:off x="3619" y="3464"/>
              <a:ext cx="317" cy="680"/>
            </a:xfrm>
            <a:prstGeom prst="rightArrow">
              <a:avLst>
                <a:gd name="adj1" fmla="val 100000"/>
                <a:gd name="adj2" fmla="val 98852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/>
              <a:r>
                <a:rPr lang="pt-BR" altLang="pt-BR"/>
                <a:t>    e</a:t>
              </a:r>
            </a:p>
          </p:txBody>
        </p:sp>
        <p:sp>
          <p:nvSpPr>
            <p:cNvPr id="44050" name="Text Box 46"/>
            <p:cNvSpPr txBox="1">
              <a:spLocks noChangeArrowheads="1"/>
            </p:cNvSpPr>
            <p:nvPr/>
          </p:nvSpPr>
          <p:spPr bwMode="auto">
            <a:xfrm>
              <a:off x="3165" y="3385"/>
              <a:ext cx="34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pt-BR" altLang="pt-BR"/>
                <a:t>0,8</a:t>
              </a:r>
            </a:p>
          </p:txBody>
        </p:sp>
        <p:sp>
          <p:nvSpPr>
            <p:cNvPr id="44051" name="Line 47"/>
            <p:cNvSpPr>
              <a:spLocks noChangeShapeType="1"/>
            </p:cNvSpPr>
            <p:nvPr/>
          </p:nvSpPr>
          <p:spPr bwMode="auto">
            <a:xfrm>
              <a:off x="3635" y="4013"/>
              <a:ext cx="1616" cy="7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052" name="Rectangle 48"/>
            <p:cNvSpPr>
              <a:spLocks noChangeArrowheads="1"/>
            </p:cNvSpPr>
            <p:nvPr/>
          </p:nvSpPr>
          <p:spPr bwMode="auto">
            <a:xfrm>
              <a:off x="4841" y="2968"/>
              <a:ext cx="61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pt-BR" altLang="pt-BR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Risco</a:t>
              </a:r>
              <a:endParaRPr lang="pt-BR" altLang="pt-BR" sz="2400" b="1" i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053" name="Line 49"/>
            <p:cNvSpPr>
              <a:spLocks noChangeShapeType="1"/>
            </p:cNvSpPr>
            <p:nvPr/>
          </p:nvSpPr>
          <p:spPr bwMode="auto">
            <a:xfrm flipV="1">
              <a:off x="4060" y="3494"/>
              <a:ext cx="0" cy="793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4054" name="Line 50"/>
            <p:cNvSpPr>
              <a:spLocks noChangeShapeType="1"/>
            </p:cNvSpPr>
            <p:nvPr/>
          </p:nvSpPr>
          <p:spPr bwMode="auto">
            <a:xfrm>
              <a:off x="4013" y="4208"/>
              <a:ext cx="1752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4055" name="Line 51"/>
            <p:cNvSpPr>
              <a:spLocks noChangeShapeType="1"/>
            </p:cNvSpPr>
            <p:nvPr/>
          </p:nvSpPr>
          <p:spPr bwMode="auto">
            <a:xfrm flipV="1">
              <a:off x="4065" y="3661"/>
              <a:ext cx="453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4056" name="Line 52"/>
            <p:cNvSpPr>
              <a:spLocks noChangeShapeType="1"/>
            </p:cNvSpPr>
            <p:nvPr/>
          </p:nvSpPr>
          <p:spPr bwMode="auto">
            <a:xfrm>
              <a:off x="4524" y="3661"/>
              <a:ext cx="467" cy="547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4057" name="Line 53"/>
            <p:cNvSpPr>
              <a:spLocks noChangeShapeType="1"/>
            </p:cNvSpPr>
            <p:nvPr/>
          </p:nvSpPr>
          <p:spPr bwMode="auto">
            <a:xfrm flipV="1">
              <a:off x="4632" y="3657"/>
              <a:ext cx="376" cy="544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4058" name="Line 54"/>
            <p:cNvSpPr>
              <a:spLocks noChangeShapeType="1"/>
            </p:cNvSpPr>
            <p:nvPr/>
          </p:nvSpPr>
          <p:spPr bwMode="auto">
            <a:xfrm>
              <a:off x="5010" y="3657"/>
              <a:ext cx="419" cy="551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4059" name="Line 55"/>
            <p:cNvSpPr>
              <a:spLocks noChangeShapeType="1"/>
            </p:cNvSpPr>
            <p:nvPr/>
          </p:nvSpPr>
          <p:spPr bwMode="auto">
            <a:xfrm flipV="1">
              <a:off x="4991" y="3661"/>
              <a:ext cx="468" cy="547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4060" name="Line 56"/>
            <p:cNvSpPr>
              <a:spLocks noChangeShapeType="1"/>
            </p:cNvSpPr>
            <p:nvPr/>
          </p:nvSpPr>
          <p:spPr bwMode="auto">
            <a:xfrm>
              <a:off x="5459" y="3661"/>
              <a:ext cx="240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4061" name="Line 57"/>
            <p:cNvSpPr>
              <a:spLocks noChangeShapeType="1"/>
            </p:cNvSpPr>
            <p:nvPr/>
          </p:nvSpPr>
          <p:spPr bwMode="auto">
            <a:xfrm flipH="1" flipV="1">
              <a:off x="761" y="3345"/>
              <a:ext cx="272" cy="86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062" name="Pyr4"/>
            <p:cNvSpPr>
              <a:spLocks noEditPoints="1" noChangeArrowheads="1"/>
            </p:cNvSpPr>
            <p:nvPr/>
          </p:nvSpPr>
          <p:spPr bwMode="auto">
            <a:xfrm>
              <a:off x="4638" y="4020"/>
              <a:ext cx="771" cy="18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278 w 21600"/>
                <a:gd name="T13" fmla="*/ 462 h 21600"/>
                <a:gd name="T14" fmla="*/ 17314 w 21600"/>
                <a:gd name="T15" fmla="*/ 2113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793" y="0"/>
                  </a:moveTo>
                  <a:lnTo>
                    <a:pt x="18806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996633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1810310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fld id="{F655DF59-324C-4C71-BE0F-7F8D55AF62C9}" type="slidenum">
              <a:rPr lang="pt-BR" altLang="pt-BR"/>
              <a:pPr eaLnBrk="1" hangingPunct="1"/>
              <a:t>73</a:t>
            </a:fld>
            <a:endParaRPr lang="pt-BR" altLang="pt-BR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Inferência Fuzzy</a:t>
            </a:r>
          </a:p>
        </p:txBody>
      </p:sp>
      <p:grpSp>
        <p:nvGrpSpPr>
          <p:cNvPr id="45060" name="Group 3"/>
          <p:cNvGrpSpPr>
            <a:grpSpLocks/>
          </p:cNvGrpSpPr>
          <p:nvPr/>
        </p:nvGrpSpPr>
        <p:grpSpPr bwMode="auto">
          <a:xfrm>
            <a:off x="3003930" y="2038351"/>
            <a:ext cx="6994100" cy="2644775"/>
            <a:chOff x="330" y="966"/>
            <a:chExt cx="4773" cy="1666"/>
          </a:xfrm>
        </p:grpSpPr>
        <p:sp>
          <p:nvSpPr>
            <p:cNvPr id="45061" name="Rectangle 4"/>
            <p:cNvSpPr>
              <a:spLocks noChangeArrowheads="1"/>
            </p:cNvSpPr>
            <p:nvPr/>
          </p:nvSpPr>
          <p:spPr bwMode="auto">
            <a:xfrm>
              <a:off x="2867" y="1344"/>
              <a:ext cx="61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pt-BR" altLang="pt-BR" sz="2400" b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Risco</a:t>
              </a:r>
              <a:endParaRPr lang="pt-BR" altLang="pt-BR" sz="2400" b="1" i="1">
                <a:solidFill>
                  <a:schemeClr val="accent2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45062" name="Group 5"/>
            <p:cNvGrpSpPr>
              <a:grpSpLocks/>
            </p:cNvGrpSpPr>
            <p:nvPr/>
          </p:nvGrpSpPr>
          <p:grpSpPr bwMode="auto">
            <a:xfrm>
              <a:off x="330" y="966"/>
              <a:ext cx="4773" cy="1666"/>
              <a:chOff x="57" y="848"/>
              <a:chExt cx="4773" cy="1666"/>
            </a:xfrm>
          </p:grpSpPr>
          <p:sp>
            <p:nvSpPr>
              <p:cNvPr id="45063" name="Rectangle 6"/>
              <p:cNvSpPr>
                <a:spLocks noChangeArrowheads="1"/>
              </p:cNvSpPr>
              <p:nvPr/>
            </p:nvSpPr>
            <p:spPr bwMode="auto">
              <a:xfrm>
                <a:off x="398" y="1543"/>
                <a:ext cx="1089" cy="86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/>
                <a:endParaRPr lang="pt-BR" altLang="pt-BR"/>
              </a:p>
            </p:txBody>
          </p:sp>
          <p:sp>
            <p:nvSpPr>
              <p:cNvPr id="45064" name="Text Box 7"/>
              <p:cNvSpPr txBox="1">
                <a:spLocks noChangeArrowheads="1"/>
              </p:cNvSpPr>
              <p:nvPr/>
            </p:nvSpPr>
            <p:spPr bwMode="auto">
              <a:xfrm>
                <a:off x="435" y="2162"/>
                <a:ext cx="957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pt-BR" altLang="pt-BR"/>
                  <a:t>Inadequado</a:t>
                </a:r>
              </a:p>
            </p:txBody>
          </p:sp>
          <p:sp>
            <p:nvSpPr>
              <p:cNvPr id="45065" name="Text Box 8"/>
              <p:cNvSpPr txBox="1">
                <a:spLocks noChangeArrowheads="1"/>
              </p:cNvSpPr>
              <p:nvPr/>
            </p:nvSpPr>
            <p:spPr bwMode="auto">
              <a:xfrm>
                <a:off x="57" y="848"/>
                <a:ext cx="477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pt-BR" altLang="pt-BR" dirty="0"/>
                  <a:t>Regra 3: Se dinheiro é inadequado, então risco é alto</a:t>
                </a:r>
              </a:p>
              <a:p>
                <a:pPr eaLnBrk="1" hangingPunct="1"/>
                <a:endParaRPr lang="pt-BR" altLang="pt-BR" dirty="0"/>
              </a:p>
            </p:txBody>
          </p:sp>
          <p:sp>
            <p:nvSpPr>
              <p:cNvPr id="45066" name="Line 9"/>
              <p:cNvSpPr>
                <a:spLocks noChangeShapeType="1"/>
              </p:cNvSpPr>
              <p:nvPr/>
            </p:nvSpPr>
            <p:spPr bwMode="auto">
              <a:xfrm>
                <a:off x="724" y="1826"/>
                <a:ext cx="2879" cy="0"/>
              </a:xfrm>
              <a:prstGeom prst="line">
                <a:avLst/>
              </a:prstGeom>
              <a:noFill/>
              <a:ln w="12700" cap="rnd">
                <a:solidFill>
                  <a:schemeClr val="tx1"/>
                </a:solidFill>
                <a:prstDash val="sysDot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067" name="Text Box 10"/>
              <p:cNvSpPr txBox="1">
                <a:spLocks noChangeArrowheads="1"/>
              </p:cNvSpPr>
              <p:nvPr/>
            </p:nvSpPr>
            <p:spPr bwMode="auto">
              <a:xfrm>
                <a:off x="1513" y="1609"/>
                <a:ext cx="430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r>
                  <a:rPr lang="pt-BR" altLang="pt-BR"/>
                  <a:t>0,75</a:t>
                </a:r>
              </a:p>
            </p:txBody>
          </p:sp>
          <p:grpSp>
            <p:nvGrpSpPr>
              <p:cNvPr id="45068" name="Group 11"/>
              <p:cNvGrpSpPr>
                <a:grpSpLocks/>
              </p:cNvGrpSpPr>
              <p:nvPr/>
            </p:nvGrpSpPr>
            <p:grpSpPr bwMode="auto">
              <a:xfrm>
                <a:off x="1895" y="1298"/>
                <a:ext cx="1752" cy="1216"/>
                <a:chOff x="1617" y="1675"/>
                <a:chExt cx="1752" cy="793"/>
              </a:xfrm>
            </p:grpSpPr>
            <p:sp>
              <p:nvSpPr>
                <p:cNvPr id="45073" name="Line 12"/>
                <p:cNvSpPr>
                  <a:spLocks noChangeShapeType="1"/>
                </p:cNvSpPr>
                <p:nvPr/>
              </p:nvSpPr>
              <p:spPr bwMode="auto">
                <a:xfrm flipV="1">
                  <a:off x="1664" y="1675"/>
                  <a:ext cx="0" cy="793"/>
                </a:xfrm>
                <a:prstGeom prst="line">
                  <a:avLst/>
                </a:prstGeom>
                <a:noFill/>
                <a:ln w="9525">
                  <a:solidFill>
                    <a:srgbClr val="3333CC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45074" name="Line 13"/>
                <p:cNvSpPr>
                  <a:spLocks noChangeShapeType="1"/>
                </p:cNvSpPr>
                <p:nvPr/>
              </p:nvSpPr>
              <p:spPr bwMode="auto">
                <a:xfrm>
                  <a:off x="1617" y="2389"/>
                  <a:ext cx="1752" cy="0"/>
                </a:xfrm>
                <a:prstGeom prst="line">
                  <a:avLst/>
                </a:prstGeom>
                <a:noFill/>
                <a:ln w="9525">
                  <a:solidFill>
                    <a:srgbClr val="3333CC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45075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1669" y="1842"/>
                  <a:ext cx="453" cy="0"/>
                </a:xfrm>
                <a:prstGeom prst="line">
                  <a:avLst/>
                </a:prstGeom>
                <a:noFill/>
                <a:ln w="9525">
                  <a:solidFill>
                    <a:srgbClr val="3333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45076" name="Line 15"/>
                <p:cNvSpPr>
                  <a:spLocks noChangeShapeType="1"/>
                </p:cNvSpPr>
                <p:nvPr/>
              </p:nvSpPr>
              <p:spPr bwMode="auto">
                <a:xfrm>
                  <a:off x="2128" y="1842"/>
                  <a:ext cx="467" cy="547"/>
                </a:xfrm>
                <a:prstGeom prst="line">
                  <a:avLst/>
                </a:prstGeom>
                <a:noFill/>
                <a:ln w="9525">
                  <a:solidFill>
                    <a:srgbClr val="3333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45077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2236" y="1838"/>
                  <a:ext cx="376" cy="544"/>
                </a:xfrm>
                <a:prstGeom prst="line">
                  <a:avLst/>
                </a:prstGeom>
                <a:noFill/>
                <a:ln w="9525">
                  <a:solidFill>
                    <a:srgbClr val="3333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45078" name="Line 17"/>
                <p:cNvSpPr>
                  <a:spLocks noChangeShapeType="1"/>
                </p:cNvSpPr>
                <p:nvPr/>
              </p:nvSpPr>
              <p:spPr bwMode="auto">
                <a:xfrm>
                  <a:off x="2614" y="1838"/>
                  <a:ext cx="419" cy="551"/>
                </a:xfrm>
                <a:prstGeom prst="line">
                  <a:avLst/>
                </a:prstGeom>
                <a:noFill/>
                <a:ln w="9525">
                  <a:solidFill>
                    <a:srgbClr val="3333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45079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595" y="1842"/>
                  <a:ext cx="468" cy="547"/>
                </a:xfrm>
                <a:prstGeom prst="line">
                  <a:avLst/>
                </a:prstGeom>
                <a:noFill/>
                <a:ln w="9525">
                  <a:solidFill>
                    <a:srgbClr val="3333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  <p:sp>
              <p:nvSpPr>
                <p:cNvPr id="45080" name="Line 19"/>
                <p:cNvSpPr>
                  <a:spLocks noChangeShapeType="1"/>
                </p:cNvSpPr>
                <p:nvPr/>
              </p:nvSpPr>
              <p:spPr bwMode="auto">
                <a:xfrm>
                  <a:off x="3063" y="1842"/>
                  <a:ext cx="240" cy="0"/>
                </a:xfrm>
                <a:prstGeom prst="line">
                  <a:avLst/>
                </a:prstGeom>
                <a:noFill/>
                <a:ln w="9525">
                  <a:solidFill>
                    <a:srgbClr val="3333C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pt-BR"/>
                </a:p>
              </p:txBody>
            </p:sp>
          </p:grpSp>
          <p:sp>
            <p:nvSpPr>
              <p:cNvPr id="45069" name="Line 20"/>
              <p:cNvSpPr>
                <a:spLocks noChangeShapeType="1"/>
              </p:cNvSpPr>
              <p:nvPr/>
            </p:nvSpPr>
            <p:spPr bwMode="auto">
              <a:xfrm flipH="1" flipV="1">
                <a:off x="641" y="1539"/>
                <a:ext cx="272" cy="86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grpSp>
            <p:nvGrpSpPr>
              <p:cNvPr id="45070" name="Group 21"/>
              <p:cNvGrpSpPr>
                <a:grpSpLocks/>
              </p:cNvGrpSpPr>
              <p:nvPr/>
            </p:nvGrpSpPr>
            <p:grpSpPr bwMode="auto">
              <a:xfrm>
                <a:off x="2873" y="1818"/>
                <a:ext cx="721" cy="578"/>
                <a:chOff x="2873" y="1818"/>
                <a:chExt cx="721" cy="578"/>
              </a:xfrm>
            </p:grpSpPr>
            <p:sp>
              <p:nvSpPr>
                <p:cNvPr id="45071" name="Rectangle 22"/>
                <p:cNvSpPr>
                  <a:spLocks noChangeArrowheads="1"/>
                </p:cNvSpPr>
                <p:nvPr/>
              </p:nvSpPr>
              <p:spPr bwMode="auto">
                <a:xfrm>
                  <a:off x="3185" y="1818"/>
                  <a:ext cx="409" cy="578"/>
                </a:xfrm>
                <a:prstGeom prst="rect">
                  <a:avLst/>
                </a:prstGeom>
                <a:solidFill>
                  <a:srgbClr val="9966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ahoma" panose="020B0604030504040204" pitchFamily="34" charset="0"/>
                    </a:defRPr>
                  </a:lvl9pPr>
                </a:lstStyle>
                <a:p>
                  <a:pPr eaLnBrk="1" hangingPunct="1"/>
                  <a:endParaRPr lang="pt-BR" altLang="pt-BR"/>
                </a:p>
              </p:txBody>
            </p:sp>
            <p:sp>
              <p:nvSpPr>
                <p:cNvPr id="45072" name="Freeform 23"/>
                <p:cNvSpPr>
                  <a:spLocks/>
                </p:cNvSpPr>
                <p:nvPr/>
              </p:nvSpPr>
              <p:spPr bwMode="auto">
                <a:xfrm>
                  <a:off x="2873" y="1818"/>
                  <a:ext cx="318" cy="578"/>
                </a:xfrm>
                <a:custGeom>
                  <a:avLst/>
                  <a:gdLst>
                    <a:gd name="T0" fmla="*/ 0 w 318"/>
                    <a:gd name="T1" fmla="*/ 822 h 545"/>
                    <a:gd name="T2" fmla="*/ 318 w 318"/>
                    <a:gd name="T3" fmla="*/ 0 h 545"/>
                    <a:gd name="T4" fmla="*/ 318 w 318"/>
                    <a:gd name="T5" fmla="*/ 822 h 545"/>
                    <a:gd name="T6" fmla="*/ 0 w 318"/>
                    <a:gd name="T7" fmla="*/ 822 h 54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8"/>
                    <a:gd name="T13" fmla="*/ 0 h 545"/>
                    <a:gd name="T14" fmla="*/ 318 w 318"/>
                    <a:gd name="T15" fmla="*/ 545 h 54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8" h="545">
                      <a:moveTo>
                        <a:pt x="0" y="545"/>
                      </a:moveTo>
                      <a:lnTo>
                        <a:pt x="318" y="0"/>
                      </a:lnTo>
                      <a:lnTo>
                        <a:pt x="318" y="545"/>
                      </a:lnTo>
                      <a:lnTo>
                        <a:pt x="0" y="545"/>
                      </a:lnTo>
                      <a:close/>
                    </a:path>
                  </a:pathLst>
                </a:custGeom>
                <a:solidFill>
                  <a:srgbClr val="9966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endParaRPr lang="pt-BR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505180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/>
              <a:t>Inferência Fuzzy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62934" y="1374776"/>
            <a:ext cx="9144000" cy="547687"/>
          </a:xfrm>
        </p:spPr>
        <p:txBody>
          <a:bodyPr>
            <a:normAutofit/>
          </a:bodyPr>
          <a:lstStyle/>
          <a:p>
            <a:pPr eaLnBrk="1" hangingPunct="1"/>
            <a:r>
              <a:rPr lang="pt-BR" altLang="pt-BR" sz="2400" dirty="0"/>
              <a:t>Passo 3: </a:t>
            </a:r>
            <a:r>
              <a:rPr lang="pt-BR" altLang="pt-BR" sz="2400" dirty="0" err="1"/>
              <a:t>Defuzzificação</a:t>
            </a:r>
            <a:endParaRPr lang="pt-BR" altLang="pt-BR" sz="2400" dirty="0"/>
          </a:p>
        </p:txBody>
      </p:sp>
      <p:sp>
        <p:nvSpPr>
          <p:cNvPr id="4102" name="Rectangle 5"/>
          <p:cNvSpPr>
            <a:spLocks noChangeArrowheads="1"/>
          </p:cNvSpPr>
          <p:nvPr/>
        </p:nvSpPr>
        <p:spPr bwMode="auto">
          <a:xfrm>
            <a:off x="5087938" y="2060575"/>
            <a:ext cx="895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pt-BR" altLang="pt-BR" sz="2400" b="1">
                <a:solidFill>
                  <a:srgbClr val="FF0000"/>
                </a:solidFill>
                <a:latin typeface="Times New Roman" panose="02020603050405020304" pitchFamily="18" charset="0"/>
              </a:rPr>
              <a:t>Risco</a:t>
            </a:r>
            <a:endParaRPr lang="pt-BR" altLang="pt-BR" sz="2400" b="1" i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03" name="Text Box 6"/>
          <p:cNvSpPr txBox="1">
            <a:spLocks noChangeArrowheads="1"/>
          </p:cNvSpPr>
          <p:nvPr/>
        </p:nvSpPr>
        <p:spPr bwMode="auto">
          <a:xfrm>
            <a:off x="3708400" y="3554414"/>
            <a:ext cx="528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pt-BR" altLang="pt-BR" sz="1400"/>
              <a:t>0,75</a:t>
            </a:r>
          </a:p>
        </p:txBody>
      </p:sp>
      <p:grpSp>
        <p:nvGrpSpPr>
          <p:cNvPr id="4104" name="Group 7"/>
          <p:cNvGrpSpPr>
            <a:grpSpLocks/>
          </p:cNvGrpSpPr>
          <p:nvPr/>
        </p:nvGrpSpPr>
        <p:grpSpPr bwMode="auto">
          <a:xfrm>
            <a:off x="4267200" y="2895600"/>
            <a:ext cx="2566988" cy="1930400"/>
            <a:chOff x="1617" y="1675"/>
            <a:chExt cx="1752" cy="793"/>
          </a:xfrm>
        </p:grpSpPr>
        <p:sp>
          <p:nvSpPr>
            <p:cNvPr id="4152" name="Line 8"/>
            <p:cNvSpPr>
              <a:spLocks noChangeShapeType="1"/>
            </p:cNvSpPr>
            <p:nvPr/>
          </p:nvSpPr>
          <p:spPr bwMode="auto">
            <a:xfrm flipV="1">
              <a:off x="1664" y="1675"/>
              <a:ext cx="0" cy="793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53" name="Line 9"/>
            <p:cNvSpPr>
              <a:spLocks noChangeShapeType="1"/>
            </p:cNvSpPr>
            <p:nvPr/>
          </p:nvSpPr>
          <p:spPr bwMode="auto">
            <a:xfrm>
              <a:off x="1617" y="2389"/>
              <a:ext cx="1752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54" name="Line 10"/>
            <p:cNvSpPr>
              <a:spLocks noChangeShapeType="1"/>
            </p:cNvSpPr>
            <p:nvPr/>
          </p:nvSpPr>
          <p:spPr bwMode="auto">
            <a:xfrm flipV="1">
              <a:off x="1669" y="1842"/>
              <a:ext cx="453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55" name="Line 11"/>
            <p:cNvSpPr>
              <a:spLocks noChangeShapeType="1"/>
            </p:cNvSpPr>
            <p:nvPr/>
          </p:nvSpPr>
          <p:spPr bwMode="auto">
            <a:xfrm>
              <a:off x="2128" y="1842"/>
              <a:ext cx="467" cy="547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56" name="Line 12"/>
            <p:cNvSpPr>
              <a:spLocks noChangeShapeType="1"/>
            </p:cNvSpPr>
            <p:nvPr/>
          </p:nvSpPr>
          <p:spPr bwMode="auto">
            <a:xfrm flipV="1">
              <a:off x="2236" y="1838"/>
              <a:ext cx="376" cy="544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57" name="Line 13"/>
            <p:cNvSpPr>
              <a:spLocks noChangeShapeType="1"/>
            </p:cNvSpPr>
            <p:nvPr/>
          </p:nvSpPr>
          <p:spPr bwMode="auto">
            <a:xfrm>
              <a:off x="2614" y="1838"/>
              <a:ext cx="419" cy="551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58" name="Line 14"/>
            <p:cNvSpPr>
              <a:spLocks noChangeShapeType="1"/>
            </p:cNvSpPr>
            <p:nvPr/>
          </p:nvSpPr>
          <p:spPr bwMode="auto">
            <a:xfrm flipV="1">
              <a:off x="2595" y="1842"/>
              <a:ext cx="468" cy="547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59" name="Line 15"/>
            <p:cNvSpPr>
              <a:spLocks noChangeShapeType="1"/>
            </p:cNvSpPr>
            <p:nvPr/>
          </p:nvSpPr>
          <p:spPr bwMode="auto">
            <a:xfrm>
              <a:off x="3063" y="1842"/>
              <a:ext cx="240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4105" name="Group 16"/>
          <p:cNvGrpSpPr>
            <a:grpSpLocks/>
          </p:cNvGrpSpPr>
          <p:nvPr/>
        </p:nvGrpSpPr>
        <p:grpSpPr bwMode="auto">
          <a:xfrm>
            <a:off x="5700714" y="3721101"/>
            <a:ext cx="1055687" cy="917575"/>
            <a:chOff x="2873" y="1818"/>
            <a:chExt cx="721" cy="578"/>
          </a:xfrm>
        </p:grpSpPr>
        <p:sp>
          <p:nvSpPr>
            <p:cNvPr id="4150" name="Rectangle 17"/>
            <p:cNvSpPr>
              <a:spLocks noChangeArrowheads="1"/>
            </p:cNvSpPr>
            <p:nvPr/>
          </p:nvSpPr>
          <p:spPr bwMode="auto">
            <a:xfrm>
              <a:off x="3185" y="1818"/>
              <a:ext cx="409" cy="578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4151" name="Freeform 18"/>
            <p:cNvSpPr>
              <a:spLocks/>
            </p:cNvSpPr>
            <p:nvPr/>
          </p:nvSpPr>
          <p:spPr bwMode="auto">
            <a:xfrm>
              <a:off x="2873" y="1818"/>
              <a:ext cx="318" cy="578"/>
            </a:xfrm>
            <a:custGeom>
              <a:avLst/>
              <a:gdLst>
                <a:gd name="T0" fmla="*/ 0 w 318"/>
                <a:gd name="T1" fmla="*/ 822 h 545"/>
                <a:gd name="T2" fmla="*/ 318 w 318"/>
                <a:gd name="T3" fmla="*/ 0 h 545"/>
                <a:gd name="T4" fmla="*/ 318 w 318"/>
                <a:gd name="T5" fmla="*/ 822 h 545"/>
                <a:gd name="T6" fmla="*/ 0 w 318"/>
                <a:gd name="T7" fmla="*/ 822 h 54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8"/>
                <a:gd name="T13" fmla="*/ 0 h 545"/>
                <a:gd name="T14" fmla="*/ 318 w 318"/>
                <a:gd name="T15" fmla="*/ 545 h 54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8" h="545">
                  <a:moveTo>
                    <a:pt x="0" y="545"/>
                  </a:moveTo>
                  <a:lnTo>
                    <a:pt x="318" y="0"/>
                  </a:lnTo>
                  <a:lnTo>
                    <a:pt x="318" y="545"/>
                  </a:lnTo>
                  <a:lnTo>
                    <a:pt x="0" y="545"/>
                  </a:lnTo>
                  <a:close/>
                </a:path>
              </a:pathLst>
            </a:custGeom>
            <a:solidFill>
              <a:srgbClr val="99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106" name="Group 19"/>
          <p:cNvGrpSpPr>
            <a:grpSpLocks/>
          </p:cNvGrpSpPr>
          <p:nvPr/>
        </p:nvGrpSpPr>
        <p:grpSpPr bwMode="auto">
          <a:xfrm>
            <a:off x="4338638" y="4327525"/>
            <a:ext cx="1357312" cy="312738"/>
            <a:chOff x="2621" y="2567"/>
            <a:chExt cx="927" cy="197"/>
          </a:xfrm>
        </p:grpSpPr>
        <p:sp>
          <p:nvSpPr>
            <p:cNvPr id="4148" name="Rectangle 20"/>
            <p:cNvSpPr>
              <a:spLocks noChangeArrowheads="1"/>
            </p:cNvSpPr>
            <p:nvPr/>
          </p:nvSpPr>
          <p:spPr bwMode="auto">
            <a:xfrm>
              <a:off x="2621" y="2568"/>
              <a:ext cx="748" cy="196"/>
            </a:xfrm>
            <a:prstGeom prst="rect">
              <a:avLst/>
            </a:prstGeom>
            <a:solidFill>
              <a:srgbClr val="99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sp>
          <p:nvSpPr>
            <p:cNvPr id="4149" name="AutoShape 21"/>
            <p:cNvSpPr>
              <a:spLocks noChangeArrowheads="1"/>
            </p:cNvSpPr>
            <p:nvPr/>
          </p:nvSpPr>
          <p:spPr bwMode="auto">
            <a:xfrm>
              <a:off x="3367" y="2567"/>
              <a:ext cx="181" cy="196"/>
            </a:xfrm>
            <a:prstGeom prst="rtTriangle">
              <a:avLst/>
            </a:prstGeom>
            <a:solidFill>
              <a:srgbClr val="9966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</p:grpSp>
      <p:sp>
        <p:nvSpPr>
          <p:cNvPr id="4107" name="Freeform 22"/>
          <p:cNvSpPr>
            <a:spLocks/>
          </p:cNvSpPr>
          <p:nvPr/>
        </p:nvSpPr>
        <p:spPr bwMode="auto">
          <a:xfrm>
            <a:off x="5167313" y="4292600"/>
            <a:ext cx="730250" cy="349250"/>
          </a:xfrm>
          <a:custGeom>
            <a:avLst/>
            <a:gdLst>
              <a:gd name="T0" fmla="*/ 0 w 499"/>
              <a:gd name="T1" fmla="*/ 2147483647 h 181"/>
              <a:gd name="T2" fmla="*/ 2147483647 w 499"/>
              <a:gd name="T3" fmla="*/ 0 h 181"/>
              <a:gd name="T4" fmla="*/ 2147483647 w 499"/>
              <a:gd name="T5" fmla="*/ 0 h 181"/>
              <a:gd name="T6" fmla="*/ 2147483647 w 499"/>
              <a:gd name="T7" fmla="*/ 2147483647 h 181"/>
              <a:gd name="T8" fmla="*/ 0 w 499"/>
              <a:gd name="T9" fmla="*/ 2147483647 h 1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9"/>
              <a:gd name="T16" fmla="*/ 0 h 181"/>
              <a:gd name="T17" fmla="*/ 499 w 499"/>
              <a:gd name="T18" fmla="*/ 181 h 1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9" h="181">
                <a:moveTo>
                  <a:pt x="0" y="181"/>
                </a:moveTo>
                <a:lnTo>
                  <a:pt x="91" y="0"/>
                </a:lnTo>
                <a:lnTo>
                  <a:pt x="499" y="0"/>
                </a:lnTo>
                <a:lnTo>
                  <a:pt x="499" y="181"/>
                </a:lnTo>
                <a:lnTo>
                  <a:pt x="0" y="181"/>
                </a:lnTo>
                <a:close/>
              </a:path>
            </a:pathLst>
          </a:custGeom>
          <a:solidFill>
            <a:srgbClr val="99663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4108" name="Line 23"/>
          <p:cNvSpPr>
            <a:spLocks noChangeShapeType="1"/>
          </p:cNvSpPr>
          <p:nvPr/>
        </p:nvSpPr>
        <p:spPr bwMode="auto">
          <a:xfrm>
            <a:off x="4305301" y="4330700"/>
            <a:ext cx="68263" cy="0"/>
          </a:xfrm>
          <a:prstGeom prst="line">
            <a:avLst/>
          </a:prstGeom>
          <a:noFill/>
          <a:ln w="12700">
            <a:solidFill>
              <a:srgbClr val="0066CC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4109" name="Line 24"/>
          <p:cNvSpPr>
            <a:spLocks noChangeShapeType="1"/>
          </p:cNvSpPr>
          <p:nvPr/>
        </p:nvSpPr>
        <p:spPr bwMode="auto">
          <a:xfrm>
            <a:off x="4305301" y="4295775"/>
            <a:ext cx="68263" cy="0"/>
          </a:xfrm>
          <a:prstGeom prst="line">
            <a:avLst/>
          </a:prstGeom>
          <a:noFill/>
          <a:ln w="12700">
            <a:solidFill>
              <a:srgbClr val="0066CC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4110" name="Line 25"/>
          <p:cNvSpPr>
            <a:spLocks noChangeShapeType="1"/>
          </p:cNvSpPr>
          <p:nvPr/>
        </p:nvSpPr>
        <p:spPr bwMode="auto">
          <a:xfrm>
            <a:off x="4321176" y="3735388"/>
            <a:ext cx="68263" cy="0"/>
          </a:xfrm>
          <a:prstGeom prst="line">
            <a:avLst/>
          </a:prstGeom>
          <a:noFill/>
          <a:ln w="12700">
            <a:solidFill>
              <a:srgbClr val="0066CC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4111" name="Text Box 26"/>
          <p:cNvSpPr txBox="1">
            <a:spLocks noChangeArrowheads="1"/>
          </p:cNvSpPr>
          <p:nvPr/>
        </p:nvSpPr>
        <p:spPr bwMode="auto">
          <a:xfrm>
            <a:off x="3703638" y="4129089"/>
            <a:ext cx="5318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pt-BR" altLang="pt-BR" sz="1400"/>
              <a:t>0,25</a:t>
            </a:r>
          </a:p>
        </p:txBody>
      </p:sp>
      <p:sp>
        <p:nvSpPr>
          <p:cNvPr id="4112" name="Rectangle 5"/>
          <p:cNvSpPr>
            <a:spLocks noChangeArrowheads="1"/>
          </p:cNvSpPr>
          <p:nvPr/>
        </p:nvSpPr>
        <p:spPr bwMode="auto">
          <a:xfrm>
            <a:off x="3863975" y="2884488"/>
            <a:ext cx="1111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pt-BR" altLang="pt-BR" sz="2000" b="1">
                <a:solidFill>
                  <a:srgbClr val="FF0000"/>
                </a:solidFill>
                <a:latin typeface="Times New Roman" panose="02020603050405020304" pitchFamily="18" charset="0"/>
              </a:rPr>
              <a:t>pequeno</a:t>
            </a:r>
            <a:endParaRPr lang="pt-BR" altLang="pt-BR" sz="2400" b="1" i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3" name="Rectangle 5"/>
          <p:cNvSpPr>
            <a:spLocks noChangeArrowheads="1"/>
          </p:cNvSpPr>
          <p:nvPr/>
        </p:nvSpPr>
        <p:spPr bwMode="auto">
          <a:xfrm>
            <a:off x="5121276" y="2852738"/>
            <a:ext cx="981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 sz="2000" b="1">
                <a:solidFill>
                  <a:srgbClr val="FF0000"/>
                </a:solidFill>
                <a:latin typeface="Times New Roman" panose="02020603050405020304" pitchFamily="18" charset="0"/>
              </a:rPr>
              <a:t>normal</a:t>
            </a:r>
            <a:endParaRPr lang="pt-BR" altLang="pt-BR" sz="2400" b="1" i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4" name="Rectangle 5"/>
          <p:cNvSpPr>
            <a:spLocks noChangeArrowheads="1"/>
          </p:cNvSpPr>
          <p:nvPr/>
        </p:nvSpPr>
        <p:spPr bwMode="auto">
          <a:xfrm>
            <a:off x="6386513" y="2852738"/>
            <a:ext cx="596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pt-BR" sz="2000" b="1">
                <a:solidFill>
                  <a:srgbClr val="FF0000"/>
                </a:solidFill>
                <a:latin typeface="Times New Roman" panose="02020603050405020304" pitchFamily="18" charset="0"/>
              </a:rPr>
              <a:t>alto</a:t>
            </a:r>
            <a:endParaRPr lang="pt-BR" altLang="pt-BR" sz="2400" b="1" i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15" name="Text Box 26"/>
          <p:cNvSpPr txBox="1">
            <a:spLocks noChangeArrowheads="1"/>
          </p:cNvSpPr>
          <p:nvPr/>
        </p:nvSpPr>
        <p:spPr bwMode="auto">
          <a:xfrm>
            <a:off x="3719513" y="4292601"/>
            <a:ext cx="533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pt-BR" altLang="pt-BR" sz="1400"/>
              <a:t>0,20</a:t>
            </a:r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4259264" y="4613275"/>
            <a:ext cx="2740148" cy="355600"/>
            <a:chOff x="2310" y="3801"/>
            <a:chExt cx="1870" cy="224"/>
          </a:xfrm>
        </p:grpSpPr>
        <p:sp>
          <p:nvSpPr>
            <p:cNvPr id="4128" name="Line 27"/>
            <p:cNvSpPr>
              <a:spLocks noChangeShapeType="1"/>
            </p:cNvSpPr>
            <p:nvPr/>
          </p:nvSpPr>
          <p:spPr bwMode="auto">
            <a:xfrm>
              <a:off x="4018" y="3802"/>
              <a:ext cx="0" cy="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129" name="Line 28"/>
            <p:cNvSpPr>
              <a:spLocks noChangeShapeType="1"/>
            </p:cNvSpPr>
            <p:nvPr/>
          </p:nvSpPr>
          <p:spPr bwMode="auto">
            <a:xfrm>
              <a:off x="3840" y="3802"/>
              <a:ext cx="0" cy="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130" name="Line 29"/>
            <p:cNvSpPr>
              <a:spLocks noChangeShapeType="1"/>
            </p:cNvSpPr>
            <p:nvPr/>
          </p:nvSpPr>
          <p:spPr bwMode="auto">
            <a:xfrm>
              <a:off x="3663" y="3801"/>
              <a:ext cx="0" cy="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131" name="Line 30"/>
            <p:cNvSpPr>
              <a:spLocks noChangeShapeType="1"/>
            </p:cNvSpPr>
            <p:nvPr/>
          </p:nvSpPr>
          <p:spPr bwMode="auto">
            <a:xfrm>
              <a:off x="3486" y="3801"/>
              <a:ext cx="0" cy="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132" name="Line 31"/>
            <p:cNvSpPr>
              <a:spLocks noChangeShapeType="1"/>
            </p:cNvSpPr>
            <p:nvPr/>
          </p:nvSpPr>
          <p:spPr bwMode="auto">
            <a:xfrm>
              <a:off x="3309" y="3801"/>
              <a:ext cx="0" cy="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133" name="Line 32"/>
            <p:cNvSpPr>
              <a:spLocks noChangeShapeType="1"/>
            </p:cNvSpPr>
            <p:nvPr/>
          </p:nvSpPr>
          <p:spPr bwMode="auto">
            <a:xfrm>
              <a:off x="3132" y="3801"/>
              <a:ext cx="0" cy="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134" name="Line 33"/>
            <p:cNvSpPr>
              <a:spLocks noChangeShapeType="1"/>
            </p:cNvSpPr>
            <p:nvPr/>
          </p:nvSpPr>
          <p:spPr bwMode="auto">
            <a:xfrm>
              <a:off x="2956" y="3801"/>
              <a:ext cx="0" cy="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135" name="Line 34"/>
            <p:cNvSpPr>
              <a:spLocks noChangeShapeType="1"/>
            </p:cNvSpPr>
            <p:nvPr/>
          </p:nvSpPr>
          <p:spPr bwMode="auto">
            <a:xfrm>
              <a:off x="2779" y="3801"/>
              <a:ext cx="0" cy="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136" name="Line 35"/>
            <p:cNvSpPr>
              <a:spLocks noChangeShapeType="1"/>
            </p:cNvSpPr>
            <p:nvPr/>
          </p:nvSpPr>
          <p:spPr bwMode="auto">
            <a:xfrm>
              <a:off x="2602" y="3801"/>
              <a:ext cx="0" cy="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137" name="Line 36"/>
            <p:cNvSpPr>
              <a:spLocks noChangeShapeType="1"/>
            </p:cNvSpPr>
            <p:nvPr/>
          </p:nvSpPr>
          <p:spPr bwMode="auto">
            <a:xfrm>
              <a:off x="2430" y="3801"/>
              <a:ext cx="0" cy="4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138" name="Text Box 37"/>
            <p:cNvSpPr txBox="1">
              <a:spLocks noChangeArrowheads="1"/>
            </p:cNvSpPr>
            <p:nvPr/>
          </p:nvSpPr>
          <p:spPr bwMode="auto">
            <a:xfrm>
              <a:off x="2310" y="3813"/>
              <a:ext cx="25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pt-BR" altLang="pt-BR" sz="1400">
                  <a:latin typeface="Calibri" panose="020F0502020204030204" pitchFamily="34" charset="0"/>
                </a:rPr>
                <a:t>10</a:t>
              </a:r>
            </a:p>
          </p:txBody>
        </p:sp>
        <p:sp>
          <p:nvSpPr>
            <p:cNvPr id="4139" name="Text Box 38"/>
            <p:cNvSpPr txBox="1">
              <a:spLocks noChangeArrowheads="1"/>
            </p:cNvSpPr>
            <p:nvPr/>
          </p:nvSpPr>
          <p:spPr bwMode="auto">
            <a:xfrm>
              <a:off x="2482" y="3814"/>
              <a:ext cx="2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pt-BR" altLang="pt-BR" sz="1400">
                  <a:latin typeface="Calibri" panose="020F0502020204030204" pitchFamily="34" charset="0"/>
                </a:rPr>
                <a:t>20</a:t>
              </a:r>
            </a:p>
          </p:txBody>
        </p:sp>
        <p:sp>
          <p:nvSpPr>
            <p:cNvPr id="4140" name="Text Box 39"/>
            <p:cNvSpPr txBox="1">
              <a:spLocks noChangeArrowheads="1"/>
            </p:cNvSpPr>
            <p:nvPr/>
          </p:nvSpPr>
          <p:spPr bwMode="auto">
            <a:xfrm>
              <a:off x="2660" y="3816"/>
              <a:ext cx="2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pt-BR" altLang="pt-BR" sz="1400">
                  <a:latin typeface="Calibri" panose="020F0502020204030204" pitchFamily="34" charset="0"/>
                </a:rPr>
                <a:t>30</a:t>
              </a:r>
            </a:p>
          </p:txBody>
        </p:sp>
        <p:sp>
          <p:nvSpPr>
            <p:cNvPr id="4141" name="Text Box 40"/>
            <p:cNvSpPr txBox="1">
              <a:spLocks noChangeArrowheads="1"/>
            </p:cNvSpPr>
            <p:nvPr/>
          </p:nvSpPr>
          <p:spPr bwMode="auto">
            <a:xfrm>
              <a:off x="2838" y="3813"/>
              <a:ext cx="2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pt-BR" altLang="pt-BR" sz="1400">
                  <a:latin typeface="Calibri" panose="020F0502020204030204" pitchFamily="34" charset="0"/>
                </a:rPr>
                <a:t>40</a:t>
              </a:r>
            </a:p>
          </p:txBody>
        </p:sp>
        <p:sp>
          <p:nvSpPr>
            <p:cNvPr id="4142" name="Text Box 41"/>
            <p:cNvSpPr txBox="1">
              <a:spLocks noChangeArrowheads="1"/>
            </p:cNvSpPr>
            <p:nvPr/>
          </p:nvSpPr>
          <p:spPr bwMode="auto">
            <a:xfrm>
              <a:off x="3362" y="3822"/>
              <a:ext cx="2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pt-BR" altLang="pt-BR" sz="1400">
                  <a:latin typeface="Calibri" panose="020F0502020204030204" pitchFamily="34" charset="0"/>
                </a:rPr>
                <a:t>70</a:t>
              </a:r>
            </a:p>
          </p:txBody>
        </p:sp>
        <p:sp>
          <p:nvSpPr>
            <p:cNvPr id="4143" name="Text Box 42"/>
            <p:cNvSpPr txBox="1">
              <a:spLocks noChangeArrowheads="1"/>
            </p:cNvSpPr>
            <p:nvPr/>
          </p:nvSpPr>
          <p:spPr bwMode="auto">
            <a:xfrm>
              <a:off x="3192" y="3816"/>
              <a:ext cx="2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pt-BR" altLang="pt-BR" sz="1400">
                  <a:latin typeface="Calibri" panose="020F0502020204030204" pitchFamily="34" charset="0"/>
                </a:rPr>
                <a:t>60</a:t>
              </a:r>
            </a:p>
          </p:txBody>
        </p:sp>
        <p:sp>
          <p:nvSpPr>
            <p:cNvPr id="4144" name="Text Box 43"/>
            <p:cNvSpPr txBox="1">
              <a:spLocks noChangeArrowheads="1"/>
            </p:cNvSpPr>
            <p:nvPr/>
          </p:nvSpPr>
          <p:spPr bwMode="auto">
            <a:xfrm>
              <a:off x="3011" y="3816"/>
              <a:ext cx="2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pt-BR" altLang="pt-BR" sz="1400">
                  <a:latin typeface="Calibri" panose="020F0502020204030204" pitchFamily="34" charset="0"/>
                </a:rPr>
                <a:t>50</a:t>
              </a:r>
            </a:p>
          </p:txBody>
        </p:sp>
        <p:sp>
          <p:nvSpPr>
            <p:cNvPr id="4145" name="Text Box 44"/>
            <p:cNvSpPr txBox="1">
              <a:spLocks noChangeArrowheads="1"/>
            </p:cNvSpPr>
            <p:nvPr/>
          </p:nvSpPr>
          <p:spPr bwMode="auto">
            <a:xfrm>
              <a:off x="3867" y="3822"/>
              <a:ext cx="31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pt-BR" altLang="pt-BR" sz="1400">
                  <a:latin typeface="Calibri" panose="020F0502020204030204" pitchFamily="34" charset="0"/>
                </a:rPr>
                <a:t>100</a:t>
              </a:r>
            </a:p>
          </p:txBody>
        </p:sp>
        <p:sp>
          <p:nvSpPr>
            <p:cNvPr id="4146" name="Text Box 45"/>
            <p:cNvSpPr txBox="1">
              <a:spLocks noChangeArrowheads="1"/>
            </p:cNvSpPr>
            <p:nvPr/>
          </p:nvSpPr>
          <p:spPr bwMode="auto">
            <a:xfrm>
              <a:off x="3718" y="3831"/>
              <a:ext cx="2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pt-BR" altLang="pt-BR" sz="1400">
                  <a:latin typeface="Calibri" panose="020F0502020204030204" pitchFamily="34" charset="0"/>
                </a:rPr>
                <a:t>90</a:t>
              </a:r>
            </a:p>
          </p:txBody>
        </p:sp>
        <p:sp>
          <p:nvSpPr>
            <p:cNvPr id="4147" name="Text Box 46"/>
            <p:cNvSpPr txBox="1">
              <a:spLocks noChangeArrowheads="1"/>
            </p:cNvSpPr>
            <p:nvPr/>
          </p:nvSpPr>
          <p:spPr bwMode="auto">
            <a:xfrm>
              <a:off x="3543" y="3822"/>
              <a:ext cx="25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pt-BR" altLang="pt-BR" sz="1400">
                  <a:latin typeface="Calibri" panose="020F0502020204030204" pitchFamily="34" charset="0"/>
                </a:rPr>
                <a:t>80</a:t>
              </a:r>
            </a:p>
          </p:txBody>
        </p:sp>
      </p:grp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776413" y="5302250"/>
          <a:ext cx="8374062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Equation" r:id="rId4" imgW="5371920" imgH="419040" progId="Equation.3">
                  <p:embed/>
                </p:oleObj>
              </mc:Choice>
              <mc:Fallback>
                <p:oleObj name="Equation" r:id="rId4" imgW="53719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413" y="5302250"/>
                        <a:ext cx="8374062" cy="731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47"/>
          <p:cNvGrpSpPr>
            <a:grpSpLocks/>
          </p:cNvGrpSpPr>
          <p:nvPr/>
        </p:nvGrpSpPr>
        <p:grpSpPr bwMode="auto">
          <a:xfrm>
            <a:off x="876300" y="3716339"/>
            <a:ext cx="5880100" cy="936625"/>
            <a:chOff x="2431" y="3251"/>
            <a:chExt cx="5880469" cy="590"/>
          </a:xfrm>
        </p:grpSpPr>
        <p:sp>
          <p:nvSpPr>
            <p:cNvPr id="4118" name="Line 48"/>
            <p:cNvSpPr>
              <a:spLocks noChangeShapeType="1"/>
            </p:cNvSpPr>
            <p:nvPr/>
          </p:nvSpPr>
          <p:spPr bwMode="auto">
            <a:xfrm>
              <a:off x="5882900" y="3252"/>
              <a:ext cx="0" cy="589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119" name="Line 49"/>
            <p:cNvSpPr>
              <a:spLocks noChangeShapeType="1"/>
            </p:cNvSpPr>
            <p:nvPr/>
          </p:nvSpPr>
          <p:spPr bwMode="auto">
            <a:xfrm>
              <a:off x="5626485" y="3252"/>
              <a:ext cx="0" cy="589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120" name="Line 50"/>
            <p:cNvSpPr>
              <a:spLocks noChangeShapeType="1"/>
            </p:cNvSpPr>
            <p:nvPr/>
          </p:nvSpPr>
          <p:spPr bwMode="auto">
            <a:xfrm>
              <a:off x="5368604" y="3251"/>
              <a:ext cx="0" cy="589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121" name="Line 51"/>
            <p:cNvSpPr>
              <a:spLocks noChangeShapeType="1"/>
            </p:cNvSpPr>
            <p:nvPr/>
          </p:nvSpPr>
          <p:spPr bwMode="auto">
            <a:xfrm>
              <a:off x="5107793" y="3506"/>
              <a:ext cx="0" cy="317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122" name="Line 52"/>
            <p:cNvSpPr>
              <a:spLocks noChangeShapeType="1"/>
            </p:cNvSpPr>
            <p:nvPr/>
          </p:nvSpPr>
          <p:spPr bwMode="auto">
            <a:xfrm>
              <a:off x="4845517" y="3612"/>
              <a:ext cx="0" cy="226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123" name="Line 53"/>
            <p:cNvSpPr>
              <a:spLocks noChangeShapeType="1"/>
            </p:cNvSpPr>
            <p:nvPr/>
          </p:nvSpPr>
          <p:spPr bwMode="auto">
            <a:xfrm>
              <a:off x="4589102" y="3612"/>
              <a:ext cx="0" cy="226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124" name="Line 54"/>
            <p:cNvSpPr>
              <a:spLocks noChangeShapeType="1"/>
            </p:cNvSpPr>
            <p:nvPr/>
          </p:nvSpPr>
          <p:spPr bwMode="auto">
            <a:xfrm>
              <a:off x="4328291" y="3636"/>
              <a:ext cx="0" cy="181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125" name="Line 55"/>
            <p:cNvSpPr>
              <a:spLocks noChangeShapeType="1"/>
            </p:cNvSpPr>
            <p:nvPr/>
          </p:nvSpPr>
          <p:spPr bwMode="auto">
            <a:xfrm>
              <a:off x="4070410" y="3633"/>
              <a:ext cx="0" cy="181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126" name="Line 56"/>
            <p:cNvSpPr>
              <a:spLocks noChangeShapeType="1"/>
            </p:cNvSpPr>
            <p:nvPr/>
          </p:nvSpPr>
          <p:spPr bwMode="auto">
            <a:xfrm>
              <a:off x="3813995" y="3637"/>
              <a:ext cx="0" cy="181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127" name="Line 57"/>
            <p:cNvSpPr>
              <a:spLocks noChangeShapeType="1"/>
            </p:cNvSpPr>
            <p:nvPr/>
          </p:nvSpPr>
          <p:spPr bwMode="auto">
            <a:xfrm>
              <a:off x="2431" y="3636"/>
              <a:ext cx="0" cy="181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35102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/>
              <a:t>Exercícios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127" y="1188202"/>
            <a:ext cx="9968071" cy="378675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650210" y="5594888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Fonte: </a:t>
            </a:r>
            <a:r>
              <a:rPr lang="pt-BR" i="1" dirty="0" err="1"/>
              <a:t>Introduction</a:t>
            </a:r>
            <a:r>
              <a:rPr lang="pt-BR" i="1" dirty="0"/>
              <a:t> </a:t>
            </a:r>
            <a:r>
              <a:rPr lang="pt-BR" i="1" dirty="0" err="1"/>
              <a:t>to</a:t>
            </a:r>
            <a:r>
              <a:rPr lang="pt-BR" i="1" dirty="0"/>
              <a:t> </a:t>
            </a:r>
            <a:r>
              <a:rPr lang="pt-BR" i="1" dirty="0" err="1"/>
              <a:t>logic</a:t>
            </a:r>
            <a:r>
              <a:rPr lang="pt-BR" i="1" dirty="0"/>
              <a:t> </a:t>
            </a:r>
            <a:r>
              <a:rPr lang="pt-BR" i="1" dirty="0" err="1"/>
              <a:t>fuzzy</a:t>
            </a:r>
            <a:r>
              <a:rPr lang="pt-BR" i="1" dirty="0"/>
              <a:t> pág. 28</a:t>
            </a:r>
          </a:p>
        </p:txBody>
      </p:sp>
    </p:spTree>
    <p:extLst>
      <p:ext uri="{BB962C8B-B14F-4D97-AF65-F5344CB8AC3E}">
        <p14:creationId xmlns:p14="http://schemas.microsoft.com/office/powerpoint/2010/main" val="2168524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/>
              <a:t>Exercícios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650210" y="5594888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Fonte: </a:t>
            </a:r>
            <a:r>
              <a:rPr lang="pt-BR" i="1" dirty="0" err="1"/>
              <a:t>Introduction</a:t>
            </a:r>
            <a:r>
              <a:rPr lang="pt-BR" i="1" dirty="0"/>
              <a:t> </a:t>
            </a:r>
            <a:r>
              <a:rPr lang="pt-BR" i="1" dirty="0" err="1"/>
              <a:t>to</a:t>
            </a:r>
            <a:r>
              <a:rPr lang="pt-BR" i="1" dirty="0"/>
              <a:t> </a:t>
            </a:r>
            <a:r>
              <a:rPr lang="pt-BR" i="1" dirty="0" err="1"/>
              <a:t>logic</a:t>
            </a:r>
            <a:r>
              <a:rPr lang="pt-BR" i="1" dirty="0"/>
              <a:t> </a:t>
            </a:r>
            <a:r>
              <a:rPr lang="pt-BR" i="1" dirty="0" err="1"/>
              <a:t>fuzzy</a:t>
            </a:r>
            <a:r>
              <a:rPr lang="pt-BR" i="1" dirty="0"/>
              <a:t> pág. 28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250" y="1076244"/>
            <a:ext cx="8581678" cy="371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611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dirty="0"/>
              <a:t>Referências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857" y="1225496"/>
            <a:ext cx="3314700" cy="49339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828" y="1225496"/>
            <a:ext cx="3291059" cy="51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70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Raciocínio exato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142699" y="2133600"/>
                <a:ext cx="9635319" cy="3777622"/>
              </a:xfrm>
            </p:spPr>
            <p:txBody>
              <a:bodyPr>
                <a:normAutofit/>
              </a:bodyPr>
              <a:lstStyle/>
              <a:p>
                <a:r>
                  <a:rPr lang="pt-BR" sz="2800" dirty="0"/>
                  <a:t>Na teoria clássica isso é representado como: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pt-BR" sz="2800" dirty="0"/>
                  <a:t>,</a:t>
                </a:r>
              </a:p>
              <a:p>
                <a:pPr marL="0" indent="0" algn="just">
                  <a:buNone/>
                </a:pPr>
                <a:r>
                  <a:rPr lang="pt-BR" sz="2800" dirty="0"/>
                  <a:t>em que A, B, C, ... São partições ou subconjunto de U.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699" y="2133600"/>
                <a:ext cx="9635319" cy="3777622"/>
              </a:xfrm>
              <a:blipFill rotWithShape="0">
                <a:blip r:embed="rId2"/>
                <a:stretch>
                  <a:fillRect l="-1265" t="-1613" r="-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479" y="3735808"/>
            <a:ext cx="4353873" cy="296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63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Raciocínio exato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2142699" y="1310186"/>
                <a:ext cx="9635319" cy="5547814"/>
              </a:xfrm>
            </p:spPr>
            <p:txBody>
              <a:bodyPr>
                <a:normAutofit/>
              </a:bodyPr>
              <a:lstStyle/>
              <a:p>
                <a:r>
                  <a:rPr lang="pt-BR" sz="2800" dirty="0"/>
                  <a:t>De acordo com o raciocínio exato, podemos afirmar que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𝑜𝑢</m:t>
                      </m:r>
                    </m:oMath>
                  </m:oMathPara>
                </a14:m>
                <a:endParaRPr lang="pt-BR" sz="2800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𝑜𝑢</m:t>
                      </m:r>
                    </m:oMath>
                  </m:oMathPara>
                </a14:m>
                <a:endParaRPr lang="pt-BR" sz="28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BR" sz="280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pt-BR" sz="2800" dirty="0">
                    <a:ea typeface="Cambria Math" panose="02040503050406030204" pitchFamily="18" charset="0"/>
                  </a:rPr>
                  <a:t>Então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𝑜𝑢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𝑜𝑢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…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𝑜𝑢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𝑝𝑎𝑟𝑎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𝑠𝑒𝑛𝑑𝑜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𝑐𝑜𝑛𝑗𝑢𝑛𝑡𝑜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𝑢𝑛𝑖𝑣𝑒𝑟𝑠𝑜</m:t>
                      </m:r>
                    </m:oMath>
                  </m:oMathPara>
                </a14:m>
                <a:endParaRPr lang="pt-BR" sz="2800" dirty="0">
                  <a:ea typeface="Cambria Math" panose="02040503050406030204" pitchFamily="18" charset="0"/>
                </a:endParaRPr>
              </a:p>
              <a:p>
                <a:endParaRPr lang="pt-BR" sz="2800" dirty="0"/>
              </a:p>
              <a:p>
                <a:endParaRPr lang="pt-BR" sz="28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2699" y="1310186"/>
                <a:ext cx="9635319" cy="5547814"/>
              </a:xfrm>
              <a:blipFill rotWithShape="0">
                <a:blip r:embed="rId2"/>
                <a:stretch>
                  <a:fillRect l="-1265" t="-12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112987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750</TotalTime>
  <Words>2747</Words>
  <Application>Microsoft Office PowerPoint</Application>
  <PresentationFormat>Widescreen</PresentationFormat>
  <Paragraphs>415</Paragraphs>
  <Slides>77</Slides>
  <Notes>6</Notes>
  <HiddenSlides>0</HiddenSlides>
  <MMClips>0</MMClips>
  <ScaleCrop>false</ScaleCrop>
  <HeadingPairs>
    <vt:vector size="8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77</vt:i4>
      </vt:variant>
    </vt:vector>
  </HeadingPairs>
  <TitlesOfParts>
    <vt:vector size="89" baseType="lpstr">
      <vt:lpstr>Arial</vt:lpstr>
      <vt:lpstr>Calibri</vt:lpstr>
      <vt:lpstr>Cambria Math</vt:lpstr>
      <vt:lpstr>Century Gothic</vt:lpstr>
      <vt:lpstr>Symbol</vt:lpstr>
      <vt:lpstr>Tahoma</vt:lpstr>
      <vt:lpstr>Times</vt:lpstr>
      <vt:lpstr>Times New Roman</vt:lpstr>
      <vt:lpstr>Wingdings</vt:lpstr>
      <vt:lpstr>Wingdings 3</vt:lpstr>
      <vt:lpstr>Cacho</vt:lpstr>
      <vt:lpstr>Equation</vt:lpstr>
      <vt:lpstr>Lógica Fuzzy Slide 3</vt:lpstr>
      <vt:lpstr> Revisão</vt:lpstr>
      <vt:lpstr> Revisão</vt:lpstr>
      <vt:lpstr> Revisão (Propriedades)</vt:lpstr>
      <vt:lpstr> Revisão (Propriedades)</vt:lpstr>
      <vt:lpstr> Lógica Fuzzy</vt:lpstr>
      <vt:lpstr> Raciocínio exato</vt:lpstr>
      <vt:lpstr> Raciocínio exato</vt:lpstr>
      <vt:lpstr> Raciocínio exato</vt:lpstr>
      <vt:lpstr> Raciocínio exato</vt:lpstr>
      <vt:lpstr> Representação gráfica</vt:lpstr>
      <vt:lpstr> Representação gráfica</vt:lpstr>
      <vt:lpstr> Representação gráfica</vt:lpstr>
      <vt:lpstr>Raciocínio aproximado</vt:lpstr>
      <vt:lpstr>Raciocínio aproximado</vt:lpstr>
      <vt:lpstr>Raciocínio aproximado</vt:lpstr>
      <vt:lpstr> Funções de pertinências</vt:lpstr>
      <vt:lpstr> Funções de pertinências</vt:lpstr>
      <vt:lpstr> Funções de pertinências</vt:lpstr>
      <vt:lpstr> Funções de pertinências</vt:lpstr>
      <vt:lpstr>Raciocínio aproximado</vt:lpstr>
      <vt:lpstr>Raciocínio aproximado</vt:lpstr>
      <vt:lpstr> Operações conjunto Fuzzy</vt:lpstr>
      <vt:lpstr> Operações conjunto Fuzzy</vt:lpstr>
      <vt:lpstr> Operações conjunto Fuzzy</vt:lpstr>
      <vt:lpstr> Operações conjunto Fuzzy</vt:lpstr>
      <vt:lpstr>Raciocínio aproximado (Gráfico)</vt:lpstr>
      <vt:lpstr>Raciocínio aproximado (Gráfico)</vt:lpstr>
      <vt:lpstr>Raciocínio aproximado (Gráfico)</vt:lpstr>
      <vt:lpstr> Processo de fuzzificação</vt:lpstr>
      <vt:lpstr> Processo de fuzzificação</vt:lpstr>
      <vt:lpstr>Sistema de Operações da lógica Fuzzy</vt:lpstr>
      <vt:lpstr>Noções de lógica Fuzzy</vt:lpstr>
      <vt:lpstr> Noções de lógica Fuzzy</vt:lpstr>
      <vt:lpstr> Noções de lógica Fuzzy</vt:lpstr>
      <vt:lpstr> Noções de lógica Fuzzy</vt:lpstr>
      <vt:lpstr> Inferência Fuzzy</vt:lpstr>
      <vt:lpstr> Exemplo de Inferência Fuzzy</vt:lpstr>
      <vt:lpstr> Defuzzificação</vt:lpstr>
      <vt:lpstr> Defuzzificação</vt:lpstr>
      <vt:lpstr> Métodos defuzzificação</vt:lpstr>
      <vt:lpstr>Gráficos do métodos</vt:lpstr>
      <vt:lpstr> Resumo</vt:lpstr>
      <vt:lpstr> Resumo</vt:lpstr>
      <vt:lpstr>Outras aplicações</vt:lpstr>
      <vt:lpstr>Outras aplicações</vt:lpstr>
      <vt:lpstr>Outras aplicações</vt:lpstr>
      <vt:lpstr>Outras aplicações</vt:lpstr>
      <vt:lpstr>Outras aplicações</vt:lpstr>
      <vt:lpstr>Outras aplicações</vt:lpstr>
      <vt:lpstr>Simulação no Matlab</vt:lpstr>
      <vt:lpstr>Simulação no Matlab</vt:lpstr>
      <vt:lpstr>Simulação no Matlab</vt:lpstr>
      <vt:lpstr>Simulação no Matlab</vt:lpstr>
      <vt:lpstr>Simulação no Matlab</vt:lpstr>
      <vt:lpstr>Simulação no Matlab</vt:lpstr>
      <vt:lpstr>Simulação no Matlab</vt:lpstr>
      <vt:lpstr>Simulação no Matlab</vt:lpstr>
      <vt:lpstr> Aplicação na dosimetria das penas </vt:lpstr>
      <vt:lpstr> Emprego do sistema</vt:lpstr>
      <vt:lpstr> Variáveis de entrada</vt:lpstr>
      <vt:lpstr> Variáveis de saída</vt:lpstr>
      <vt:lpstr> Variáveis de saída</vt:lpstr>
      <vt:lpstr> Regras de inferência</vt:lpstr>
      <vt:lpstr> Defuzificação</vt:lpstr>
      <vt:lpstr> Defuzificação</vt:lpstr>
      <vt:lpstr> Funcionamento</vt:lpstr>
      <vt:lpstr> Funcionamento</vt:lpstr>
      <vt:lpstr> Resultados</vt:lpstr>
      <vt:lpstr>Um exemplo</vt:lpstr>
      <vt:lpstr>Inferência Fuzzy: Um exemplo</vt:lpstr>
      <vt:lpstr>Inferência Fuzzy: Um exemplo</vt:lpstr>
      <vt:lpstr>Inferência Fuzzy</vt:lpstr>
      <vt:lpstr>Inferência Fuzzy</vt:lpstr>
      <vt:lpstr>Exercícios</vt:lpstr>
      <vt:lpstr>Exercícios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Inteligência artificial</dc:title>
  <dc:creator>Nielsen</dc:creator>
  <cp:lastModifiedBy>Nielsen C. Damasceno</cp:lastModifiedBy>
  <cp:revision>234</cp:revision>
  <cp:lastPrinted>2017-04-10T17:36:34Z</cp:lastPrinted>
  <dcterms:created xsi:type="dcterms:W3CDTF">2013-08-26T18:56:02Z</dcterms:created>
  <dcterms:modified xsi:type="dcterms:W3CDTF">2017-04-10T17:40:46Z</dcterms:modified>
</cp:coreProperties>
</file>